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x="18288000" cy="10287000"/>
  <p:notesSz cx="6858000" cy="9144000"/>
  <p:embeddedFontLst>
    <p:embeddedFont>
      <p:font typeface="TT Interphases" charset="1" panose="02000503020000020004"/>
      <p:regular r:id="rId28"/>
    </p:embeddedFont>
    <p:embeddedFont>
      <p:font typeface="Play Bold" charset="1" panose="00000800000000000000"/>
      <p:regular r:id="rId29"/>
    </p:embeddedFont>
    <p:embeddedFont>
      <p:font typeface="Canva Sans" charset="1" panose="020B0503030501040103"/>
      <p:regular r:id="rId30"/>
    </p:embeddedFont>
    <p:embeddedFont>
      <p:font typeface="Canva Sans Bold" charset="1" panose="020B0803030501040103"/>
      <p:regular r:id="rId31"/>
    </p:embeddedFont>
    <p:embeddedFont>
      <p:font typeface="TT Interphases Bold" charset="1" panose="02000803060000020004"/>
      <p:regular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png" Type="http://schemas.openxmlformats.org/officeDocument/2006/relationships/image"/><Relationship Id="rId4" Target="../media/image14.png" Type="http://schemas.openxmlformats.org/officeDocument/2006/relationships/image"/><Relationship Id="rId5" Target="../media/image15.png" Type="http://schemas.openxmlformats.org/officeDocument/2006/relationships/image"/><Relationship Id="rId6" Target="../media/image16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png" Type="http://schemas.openxmlformats.org/officeDocument/2006/relationships/image"/><Relationship Id="rId4" Target="../media/image19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1.png" Type="http://schemas.openxmlformats.org/officeDocument/2006/relationships/image"/><Relationship Id="rId4" Target="../media/image22.png" Type="http://schemas.openxmlformats.org/officeDocument/2006/relationships/image"/><Relationship Id="rId5" Target="../media/image23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5.png" Type="http://schemas.openxmlformats.org/officeDocument/2006/relationships/image"/><Relationship Id="rId4" Target="../media/image26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Relationship Id="rId3" Target="../media/image28.png" Type="http://schemas.openxmlformats.org/officeDocument/2006/relationships/image"/><Relationship Id="rId4" Target="../media/image29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Relationship Id="rId3" Target="../media/image31.png" Type="http://schemas.openxmlformats.org/officeDocument/2006/relationships/image"/><Relationship Id="rId4" Target="../media/image32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Relationship Id="rId3" Target="../media/image34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png" Type="http://schemas.openxmlformats.org/officeDocument/2006/relationships/image"/><Relationship Id="rId3" Target="../media/image36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8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85F5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91216" y="955628"/>
            <a:ext cx="15305568" cy="6673607"/>
            <a:chOff x="0" y="0"/>
            <a:chExt cx="5177439" cy="225749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177439" cy="2257492"/>
            </a:xfrm>
            <a:custGeom>
              <a:avLst/>
              <a:gdLst/>
              <a:ahLst/>
              <a:cxnLst/>
              <a:rect r="r" b="b" t="t" l="l"/>
              <a:pathLst>
                <a:path h="2257492" w="5177439">
                  <a:moveTo>
                    <a:pt x="5052979" y="2257492"/>
                  </a:moveTo>
                  <a:lnTo>
                    <a:pt x="124460" y="2257492"/>
                  </a:lnTo>
                  <a:cubicBezTo>
                    <a:pt x="55880" y="2257492"/>
                    <a:pt x="0" y="2201612"/>
                    <a:pt x="0" y="213303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052979" y="0"/>
                  </a:lnTo>
                  <a:cubicBezTo>
                    <a:pt x="5121559" y="0"/>
                    <a:pt x="5177439" y="55880"/>
                    <a:pt x="5177439" y="124460"/>
                  </a:cubicBezTo>
                  <a:lnTo>
                    <a:pt x="5177439" y="2133032"/>
                  </a:lnTo>
                  <a:cubicBezTo>
                    <a:pt x="5177439" y="2201612"/>
                    <a:pt x="5121559" y="2257492"/>
                    <a:pt x="5052979" y="2257492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491216" y="8390295"/>
            <a:ext cx="15305568" cy="941077"/>
            <a:chOff x="0" y="0"/>
            <a:chExt cx="14198090" cy="87298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4199360" cy="872982"/>
            </a:xfrm>
            <a:custGeom>
              <a:avLst/>
              <a:gdLst/>
              <a:ahLst/>
              <a:cxnLst/>
              <a:rect r="r" b="b" t="t" l="l"/>
              <a:pathLst>
                <a:path h="872982" w="14199360">
                  <a:moveTo>
                    <a:pt x="13645640" y="872982"/>
                  </a:moveTo>
                  <a:lnTo>
                    <a:pt x="553720" y="872982"/>
                  </a:lnTo>
                  <a:cubicBezTo>
                    <a:pt x="247650" y="872982"/>
                    <a:pt x="0" y="677505"/>
                    <a:pt x="0" y="436971"/>
                  </a:cubicBezTo>
                  <a:cubicBezTo>
                    <a:pt x="0" y="195434"/>
                    <a:pt x="247650" y="0"/>
                    <a:pt x="553720" y="0"/>
                  </a:cubicBezTo>
                  <a:lnTo>
                    <a:pt x="13645640" y="0"/>
                  </a:lnTo>
                  <a:cubicBezTo>
                    <a:pt x="13951710" y="0"/>
                    <a:pt x="14199360" y="195434"/>
                    <a:pt x="14199360" y="436971"/>
                  </a:cubicBezTo>
                  <a:cubicBezTo>
                    <a:pt x="14198090" y="677505"/>
                    <a:pt x="13950440" y="872982"/>
                    <a:pt x="13645640" y="872982"/>
                  </a:cubicBezTo>
                  <a:close/>
                </a:path>
              </a:pathLst>
            </a:custGeom>
            <a:solidFill>
              <a:srgbClr val="A99B9B"/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5185426" y="1028700"/>
            <a:ext cx="7917149" cy="4433603"/>
          </a:xfrm>
          <a:custGeom>
            <a:avLst/>
            <a:gdLst/>
            <a:ahLst/>
            <a:cxnLst/>
            <a:rect r="r" b="b" t="t" l="l"/>
            <a:pathLst>
              <a:path h="4433603" w="7917149">
                <a:moveTo>
                  <a:pt x="0" y="0"/>
                </a:moveTo>
                <a:lnTo>
                  <a:pt x="7917148" y="0"/>
                </a:lnTo>
                <a:lnTo>
                  <a:pt x="7917148" y="4433603"/>
                </a:lnTo>
                <a:lnTo>
                  <a:pt x="0" y="443360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753438" y="8654141"/>
            <a:ext cx="14781124" cy="3657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152544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A </a:t>
            </a:r>
            <a:r>
              <a:rPr lang="en-US" sz="2100">
                <a:solidFill>
                  <a:srgbClr val="152544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Machine Learning System for Predicting Team Win Rates, Character Builds, and Individual Performance in Eternal Return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979311" y="4943034"/>
            <a:ext cx="12329377" cy="9582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41"/>
              </a:lnSpc>
            </a:pPr>
            <a:r>
              <a:rPr lang="en-US" sz="6801" b="true">
                <a:solidFill>
                  <a:srgbClr val="E9E8E5"/>
                </a:solidFill>
                <a:latin typeface="Play Bold"/>
                <a:ea typeface="Play Bold"/>
                <a:cs typeface="Play Bold"/>
                <a:sym typeface="Play Bold"/>
              </a:rPr>
              <a:t>Insight System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200422" y="6036730"/>
            <a:ext cx="1887156" cy="7372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E9E8E5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Crispino, Zyrus</a:t>
            </a:r>
          </a:p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E9E8E5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CPE31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>
  <p:cSld>
    <p:bg>
      <p:bgPr>
        <a:solidFill>
          <a:srgbClr val="685F5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199460" y="1391967"/>
            <a:ext cx="2892174" cy="968681"/>
            <a:chOff x="0" y="0"/>
            <a:chExt cx="3416319" cy="114423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416319" cy="1144234"/>
            </a:xfrm>
            <a:custGeom>
              <a:avLst/>
              <a:gdLst/>
              <a:ahLst/>
              <a:cxnLst/>
              <a:rect r="r" b="b" t="t" l="l"/>
              <a:pathLst>
                <a:path h="1144234" w="3416319">
                  <a:moveTo>
                    <a:pt x="3291859" y="1144234"/>
                  </a:moveTo>
                  <a:lnTo>
                    <a:pt x="124460" y="1144234"/>
                  </a:lnTo>
                  <a:cubicBezTo>
                    <a:pt x="55880" y="1144234"/>
                    <a:pt x="0" y="1088354"/>
                    <a:pt x="0" y="101977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291859" y="0"/>
                  </a:lnTo>
                  <a:cubicBezTo>
                    <a:pt x="3360439" y="0"/>
                    <a:pt x="3416319" y="55880"/>
                    <a:pt x="3416319" y="124460"/>
                  </a:cubicBezTo>
                  <a:lnTo>
                    <a:pt x="3416319" y="1019774"/>
                  </a:lnTo>
                  <a:cubicBezTo>
                    <a:pt x="3416319" y="1088354"/>
                    <a:pt x="3360439" y="1144234"/>
                    <a:pt x="3291859" y="1144234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4" id="4"/>
          <p:cNvSpPr txBox="true"/>
          <p:nvPr/>
        </p:nvSpPr>
        <p:spPr>
          <a:xfrm rot="0">
            <a:off x="312203" y="130966"/>
            <a:ext cx="13038010" cy="1104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640"/>
              </a:lnSpc>
            </a:pPr>
            <a:r>
              <a:rPr lang="en-US" sz="7200" b="true">
                <a:solidFill>
                  <a:srgbClr val="E9E8E5"/>
                </a:solidFill>
                <a:latin typeface="Play Bold"/>
                <a:ea typeface="Play Bold"/>
                <a:cs typeface="Play Bold"/>
                <a:sym typeface="Play Bold"/>
              </a:rPr>
              <a:t>Models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199460" y="1609608"/>
            <a:ext cx="2892174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80"/>
              </a:lnSpc>
              <a:spcBef>
                <a:spcPct val="0"/>
              </a:spcBef>
            </a:pPr>
            <a:r>
              <a:rPr lang="en-US" b="true" sz="3400">
                <a:solidFill>
                  <a:srgbClr val="152544"/>
                </a:solidFill>
                <a:latin typeface="Play Bold"/>
                <a:ea typeface="Play Bold"/>
                <a:cs typeface="Play Bold"/>
                <a:sym typeface="Play Bold"/>
              </a:rPr>
              <a:t>Classification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1591924" y="1391967"/>
            <a:ext cx="2892174" cy="968681"/>
            <a:chOff x="0" y="0"/>
            <a:chExt cx="3416319" cy="114423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416319" cy="1144234"/>
            </a:xfrm>
            <a:custGeom>
              <a:avLst/>
              <a:gdLst/>
              <a:ahLst/>
              <a:cxnLst/>
              <a:rect r="r" b="b" t="t" l="l"/>
              <a:pathLst>
                <a:path h="1144234" w="3416319">
                  <a:moveTo>
                    <a:pt x="3291859" y="1144234"/>
                  </a:moveTo>
                  <a:lnTo>
                    <a:pt x="124460" y="1144234"/>
                  </a:lnTo>
                  <a:cubicBezTo>
                    <a:pt x="55880" y="1144234"/>
                    <a:pt x="0" y="1088354"/>
                    <a:pt x="0" y="101977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291859" y="0"/>
                  </a:lnTo>
                  <a:cubicBezTo>
                    <a:pt x="3360439" y="0"/>
                    <a:pt x="3416319" y="55880"/>
                    <a:pt x="3416319" y="124460"/>
                  </a:cubicBezTo>
                  <a:lnTo>
                    <a:pt x="3416319" y="1019774"/>
                  </a:lnTo>
                  <a:cubicBezTo>
                    <a:pt x="3416319" y="1088354"/>
                    <a:pt x="3360439" y="1144234"/>
                    <a:pt x="3291859" y="1144234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8" id="8"/>
          <p:cNvSpPr txBox="true"/>
          <p:nvPr/>
        </p:nvSpPr>
        <p:spPr>
          <a:xfrm rot="0">
            <a:off x="11591924" y="1609608"/>
            <a:ext cx="2892174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80"/>
              </a:lnSpc>
              <a:spcBef>
                <a:spcPct val="0"/>
              </a:spcBef>
            </a:pPr>
            <a:r>
              <a:rPr lang="en-US" b="true" sz="3400">
                <a:solidFill>
                  <a:srgbClr val="152544"/>
                </a:solidFill>
                <a:latin typeface="Play Bold"/>
                <a:ea typeface="Play Bold"/>
                <a:cs typeface="Play Bold"/>
                <a:sym typeface="Play Bold"/>
              </a:rPr>
              <a:t>Regression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863018" y="2617823"/>
            <a:ext cx="9424982" cy="58445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5" indent="-259082" lvl="1">
              <a:lnSpc>
                <a:spcPts val="3360"/>
              </a:lnSpc>
              <a:buFont typeface="Arial"/>
              <a:buChar char="•"/>
            </a:pPr>
            <a:r>
              <a:rPr lang="en-US" sz="2400">
                <a:solidFill>
                  <a:srgbClr val="E9E8E5"/>
                </a:solidFill>
                <a:latin typeface="Canva Sans"/>
                <a:ea typeface="Canva Sans"/>
                <a:cs typeface="Canva Sans"/>
                <a:sym typeface="Canva Sans"/>
              </a:rPr>
              <a:t>LinearRegression (from sklearn.linear_mo</a:t>
            </a:r>
            <a:r>
              <a:rPr lang="en-US" sz="2400">
                <a:solidFill>
                  <a:srgbClr val="E9E8E5"/>
                </a:solidFill>
                <a:latin typeface="Canva Sans"/>
                <a:ea typeface="Canva Sans"/>
                <a:cs typeface="Canva Sans"/>
                <a:sym typeface="Canva Sans"/>
              </a:rPr>
              <a:t>del)</a:t>
            </a:r>
          </a:p>
          <a:p>
            <a:pPr algn="l" marL="518165" indent="-259082" lvl="1">
              <a:lnSpc>
                <a:spcPts val="3360"/>
              </a:lnSpc>
              <a:buFont typeface="Arial"/>
              <a:buChar char="•"/>
            </a:pPr>
            <a:r>
              <a:rPr lang="en-US" sz="2400">
                <a:solidFill>
                  <a:srgbClr val="E9E8E5"/>
                </a:solidFill>
                <a:latin typeface="Canva Sans"/>
                <a:ea typeface="Canva Sans"/>
                <a:cs typeface="Canva Sans"/>
                <a:sym typeface="Canva Sans"/>
              </a:rPr>
              <a:t>Ridge (from sklearn.linear_model)</a:t>
            </a:r>
          </a:p>
          <a:p>
            <a:pPr algn="l" marL="518165" indent="-259082" lvl="1">
              <a:lnSpc>
                <a:spcPts val="3360"/>
              </a:lnSpc>
              <a:buFont typeface="Arial"/>
              <a:buChar char="•"/>
            </a:pPr>
            <a:r>
              <a:rPr lang="en-US" sz="2400">
                <a:solidFill>
                  <a:srgbClr val="E9E8E5"/>
                </a:solidFill>
                <a:latin typeface="Canva Sans"/>
                <a:ea typeface="Canva Sans"/>
                <a:cs typeface="Canva Sans"/>
                <a:sym typeface="Canva Sans"/>
              </a:rPr>
              <a:t>Lasso (from sklearn.linear_model)</a:t>
            </a:r>
          </a:p>
          <a:p>
            <a:pPr algn="l" marL="518165" indent="-259082" lvl="1">
              <a:lnSpc>
                <a:spcPts val="3360"/>
              </a:lnSpc>
              <a:buFont typeface="Arial"/>
              <a:buChar char="•"/>
            </a:pPr>
            <a:r>
              <a:rPr lang="en-US" sz="2400">
                <a:solidFill>
                  <a:srgbClr val="E9E8E5"/>
                </a:solidFill>
                <a:latin typeface="Canva Sans"/>
                <a:ea typeface="Canva Sans"/>
                <a:cs typeface="Canva Sans"/>
                <a:sym typeface="Canva Sans"/>
              </a:rPr>
              <a:t>ElasticNet (from sklearn.linear_model)</a:t>
            </a:r>
          </a:p>
          <a:p>
            <a:pPr algn="l" marL="518165" indent="-259082" lvl="1">
              <a:lnSpc>
                <a:spcPts val="3360"/>
              </a:lnSpc>
              <a:buFont typeface="Arial"/>
              <a:buChar char="•"/>
            </a:pPr>
            <a:r>
              <a:rPr lang="en-US" sz="2400">
                <a:solidFill>
                  <a:srgbClr val="E9E8E5"/>
                </a:solidFill>
                <a:latin typeface="Canva Sans"/>
                <a:ea typeface="Canva Sans"/>
                <a:cs typeface="Canva Sans"/>
                <a:sym typeface="Canva Sans"/>
              </a:rPr>
              <a:t>DecisionTreeRegressor (from sklearn.tree)</a:t>
            </a:r>
          </a:p>
          <a:p>
            <a:pPr algn="l" marL="518165" indent="-259082" lvl="1">
              <a:lnSpc>
                <a:spcPts val="3360"/>
              </a:lnSpc>
              <a:buFont typeface="Arial"/>
              <a:buChar char="•"/>
            </a:pPr>
            <a:r>
              <a:rPr lang="en-US" b="true" sz="2400">
                <a:solidFill>
                  <a:srgbClr val="E9E8E5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[USED]</a:t>
            </a:r>
            <a:r>
              <a:rPr lang="en-US" sz="2400">
                <a:solidFill>
                  <a:srgbClr val="E9E8E5"/>
                </a:solidFill>
                <a:latin typeface="Canva Sans"/>
                <a:ea typeface="Canva Sans"/>
                <a:cs typeface="Canva Sans"/>
                <a:sym typeface="Canva Sans"/>
              </a:rPr>
              <a:t>  </a:t>
            </a:r>
            <a:r>
              <a:rPr lang="en-US" sz="2400">
                <a:solidFill>
                  <a:srgbClr val="E9E8E5"/>
                </a:solidFill>
                <a:latin typeface="Canva Sans"/>
                <a:ea typeface="Canva Sans"/>
                <a:cs typeface="Canva Sans"/>
                <a:sym typeface="Canva Sans"/>
              </a:rPr>
              <a:t>RandomForestRegressor (from sklearn.ensemble)</a:t>
            </a:r>
          </a:p>
          <a:p>
            <a:pPr algn="l" marL="518165" indent="-259082" lvl="1">
              <a:lnSpc>
                <a:spcPts val="3360"/>
              </a:lnSpc>
              <a:buFont typeface="Arial"/>
              <a:buChar char="•"/>
            </a:pPr>
            <a:r>
              <a:rPr lang="en-US" sz="2400">
                <a:solidFill>
                  <a:srgbClr val="E9E8E5"/>
                </a:solidFill>
                <a:latin typeface="Canva Sans"/>
                <a:ea typeface="Canva Sans"/>
                <a:cs typeface="Canva Sans"/>
                <a:sym typeface="Canva Sans"/>
              </a:rPr>
              <a:t>GradientBoostingRegressor (from sklearn.ensemble)</a:t>
            </a:r>
          </a:p>
          <a:p>
            <a:pPr algn="l" marL="518165" indent="-259082" lvl="1">
              <a:lnSpc>
                <a:spcPts val="3360"/>
              </a:lnSpc>
              <a:buFont typeface="Arial"/>
              <a:buChar char="•"/>
            </a:pPr>
            <a:r>
              <a:rPr lang="en-US" b="true" sz="2400">
                <a:solidFill>
                  <a:srgbClr val="E9E8E5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[USED]</a:t>
            </a:r>
            <a:r>
              <a:rPr lang="en-US" sz="2400">
                <a:solidFill>
                  <a:srgbClr val="E9E8E5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2400">
                <a:solidFill>
                  <a:srgbClr val="E9E8E5"/>
                </a:solidFill>
                <a:latin typeface="Canva Sans"/>
                <a:ea typeface="Canva Sans"/>
                <a:cs typeface="Canva Sans"/>
                <a:sym typeface="Canva Sans"/>
              </a:rPr>
              <a:t>HistGradientBoostingRegressor (from sklearn.ensemble)</a:t>
            </a:r>
          </a:p>
          <a:p>
            <a:pPr algn="l" marL="518165" indent="-259082" lvl="1">
              <a:lnSpc>
                <a:spcPts val="3360"/>
              </a:lnSpc>
              <a:buFont typeface="Arial"/>
              <a:buChar char="•"/>
            </a:pPr>
            <a:r>
              <a:rPr lang="en-US" sz="2400">
                <a:solidFill>
                  <a:srgbClr val="E9E8E5"/>
                </a:solidFill>
                <a:latin typeface="Canva Sans"/>
                <a:ea typeface="Canva Sans"/>
                <a:cs typeface="Canva Sans"/>
                <a:sym typeface="Canva Sans"/>
              </a:rPr>
              <a:t>AdaBoostRegressor (from sklearn.ensemble)</a:t>
            </a:r>
          </a:p>
          <a:p>
            <a:pPr algn="l" marL="518165" indent="-259082" lvl="1">
              <a:lnSpc>
                <a:spcPts val="3360"/>
              </a:lnSpc>
              <a:buFont typeface="Arial"/>
              <a:buChar char="•"/>
            </a:pPr>
            <a:r>
              <a:rPr lang="en-US" sz="2400">
                <a:solidFill>
                  <a:srgbClr val="E9E8E5"/>
                </a:solidFill>
                <a:latin typeface="Canva Sans"/>
                <a:ea typeface="Canva Sans"/>
                <a:cs typeface="Canva Sans"/>
                <a:sym typeface="Canva Sans"/>
              </a:rPr>
              <a:t>ExtraTreesRegressor (from sklearn.ensemble)</a:t>
            </a:r>
          </a:p>
          <a:p>
            <a:pPr algn="l" marL="518165" indent="-259082" lvl="1">
              <a:lnSpc>
                <a:spcPts val="3360"/>
              </a:lnSpc>
              <a:buFont typeface="Arial"/>
              <a:buChar char="•"/>
            </a:pPr>
            <a:r>
              <a:rPr lang="en-US" sz="2400">
                <a:solidFill>
                  <a:srgbClr val="E9E8E5"/>
                </a:solidFill>
                <a:latin typeface="Canva Sans"/>
                <a:ea typeface="Canva Sans"/>
                <a:cs typeface="Canva Sans"/>
                <a:sym typeface="Canva Sans"/>
              </a:rPr>
              <a:t>XGBRegressor (from xgboost)</a:t>
            </a:r>
          </a:p>
          <a:p>
            <a:pPr algn="l" marL="518165" indent="-259082" lvl="1">
              <a:lnSpc>
                <a:spcPts val="3360"/>
              </a:lnSpc>
              <a:buFont typeface="Arial"/>
              <a:buChar char="•"/>
            </a:pPr>
            <a:r>
              <a:rPr lang="en-US" sz="2400">
                <a:solidFill>
                  <a:srgbClr val="E9E8E5"/>
                </a:solidFill>
                <a:latin typeface="Canva Sans"/>
                <a:ea typeface="Canva Sans"/>
                <a:cs typeface="Canva Sans"/>
                <a:sym typeface="Canva Sans"/>
              </a:rPr>
              <a:t>LGBMRegressor (from lightgbm)</a:t>
            </a:r>
          </a:p>
          <a:p>
            <a:pPr algn="l">
              <a:lnSpc>
                <a:spcPts val="3360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211223" y="2846423"/>
            <a:ext cx="8075712" cy="45872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5" indent="-259082" lvl="1">
              <a:lnSpc>
                <a:spcPts val="3360"/>
              </a:lnSpc>
              <a:buFont typeface="Arial"/>
              <a:buChar char="•"/>
            </a:pPr>
            <a:r>
              <a:rPr lang="en-US" sz="2400">
                <a:solidFill>
                  <a:srgbClr val="E9E8E5"/>
                </a:solidFill>
                <a:latin typeface="Canva Sans"/>
                <a:ea typeface="Canva Sans"/>
                <a:cs typeface="Canva Sans"/>
                <a:sym typeface="Canva Sans"/>
              </a:rPr>
              <a:t>RandomForestClassifier (from sklearn.ensemb</a:t>
            </a:r>
            <a:r>
              <a:rPr lang="en-US" sz="2400">
                <a:solidFill>
                  <a:srgbClr val="E9E8E5"/>
                </a:solidFill>
                <a:latin typeface="Canva Sans"/>
                <a:ea typeface="Canva Sans"/>
                <a:cs typeface="Canva Sans"/>
                <a:sym typeface="Canva Sans"/>
              </a:rPr>
              <a:t>le) </a:t>
            </a:r>
          </a:p>
          <a:p>
            <a:pPr algn="l" marL="518165" indent="-259082" lvl="1">
              <a:lnSpc>
                <a:spcPts val="3360"/>
              </a:lnSpc>
              <a:buFont typeface="Arial"/>
              <a:buChar char="•"/>
            </a:pPr>
            <a:r>
              <a:rPr lang="en-US" sz="2400">
                <a:solidFill>
                  <a:srgbClr val="E9E8E5"/>
                </a:solidFill>
                <a:latin typeface="Canva Sans"/>
                <a:ea typeface="Canva Sans"/>
                <a:cs typeface="Canva Sans"/>
                <a:sym typeface="Canva Sans"/>
              </a:rPr>
              <a:t>Gra</a:t>
            </a:r>
            <a:r>
              <a:rPr lang="en-US" sz="2400">
                <a:solidFill>
                  <a:srgbClr val="E9E8E5"/>
                </a:solidFill>
                <a:latin typeface="Canva Sans"/>
                <a:ea typeface="Canva Sans"/>
                <a:cs typeface="Canva Sans"/>
                <a:sym typeface="Canva Sans"/>
              </a:rPr>
              <a:t>dientBoostingClassifier (from sklearn.ensemble)</a:t>
            </a:r>
          </a:p>
          <a:p>
            <a:pPr algn="l" marL="518165" indent="-259082" lvl="1">
              <a:lnSpc>
                <a:spcPts val="3360"/>
              </a:lnSpc>
              <a:buFont typeface="Arial"/>
              <a:buChar char="•"/>
            </a:pPr>
            <a:r>
              <a:rPr lang="en-US" sz="2400">
                <a:solidFill>
                  <a:srgbClr val="E9E8E5"/>
                </a:solidFill>
                <a:latin typeface="Canva Sans"/>
                <a:ea typeface="Canva Sans"/>
                <a:cs typeface="Canva Sans"/>
                <a:sym typeface="Canva Sans"/>
              </a:rPr>
              <a:t>Ad</a:t>
            </a:r>
            <a:r>
              <a:rPr lang="en-US" sz="2400">
                <a:solidFill>
                  <a:srgbClr val="E9E8E5"/>
                </a:solidFill>
                <a:latin typeface="Canva Sans"/>
                <a:ea typeface="Canva Sans"/>
                <a:cs typeface="Canva Sans"/>
                <a:sym typeface="Canva Sans"/>
              </a:rPr>
              <a:t>aBoostClassifier (from sklearn.ensemble)</a:t>
            </a:r>
          </a:p>
          <a:p>
            <a:pPr algn="l" marL="518165" indent="-259082" lvl="1">
              <a:lnSpc>
                <a:spcPts val="3360"/>
              </a:lnSpc>
              <a:buFont typeface="Arial"/>
              <a:buChar char="•"/>
            </a:pPr>
            <a:r>
              <a:rPr lang="en-US" sz="2400">
                <a:solidFill>
                  <a:srgbClr val="E9E8E5"/>
                </a:solidFill>
                <a:latin typeface="Canva Sans"/>
                <a:ea typeface="Canva Sans"/>
                <a:cs typeface="Canva Sans"/>
                <a:sym typeface="Canva Sans"/>
              </a:rPr>
              <a:t>Extra</a:t>
            </a:r>
            <a:r>
              <a:rPr lang="en-US" sz="2400">
                <a:solidFill>
                  <a:srgbClr val="E9E8E5"/>
                </a:solidFill>
                <a:latin typeface="Canva Sans"/>
                <a:ea typeface="Canva Sans"/>
                <a:cs typeface="Canva Sans"/>
                <a:sym typeface="Canva Sans"/>
              </a:rPr>
              <a:t>TreesClassifier (from sklearn.ensemble)</a:t>
            </a:r>
          </a:p>
          <a:p>
            <a:pPr algn="l" marL="518165" indent="-259082" lvl="1">
              <a:lnSpc>
                <a:spcPts val="3360"/>
              </a:lnSpc>
              <a:buFont typeface="Arial"/>
              <a:buChar char="•"/>
            </a:pPr>
            <a:r>
              <a:rPr lang="en-US" sz="2400">
                <a:solidFill>
                  <a:srgbClr val="E9E8E5"/>
                </a:solidFill>
                <a:latin typeface="Canva Sans"/>
                <a:ea typeface="Canva Sans"/>
                <a:cs typeface="Canva Sans"/>
                <a:sym typeface="Canva Sans"/>
              </a:rPr>
              <a:t>L</a:t>
            </a:r>
            <a:r>
              <a:rPr lang="en-US" sz="2400">
                <a:solidFill>
                  <a:srgbClr val="E9E8E5"/>
                </a:solidFill>
                <a:latin typeface="Canva Sans"/>
                <a:ea typeface="Canva Sans"/>
                <a:cs typeface="Canva Sans"/>
                <a:sym typeface="Canva Sans"/>
              </a:rPr>
              <a:t>ogisticRegression (from sklearn.linear_model)</a:t>
            </a:r>
          </a:p>
          <a:p>
            <a:pPr algn="l" marL="518165" indent="-259082" lvl="1">
              <a:lnSpc>
                <a:spcPts val="3360"/>
              </a:lnSpc>
              <a:buFont typeface="Arial"/>
              <a:buChar char="•"/>
            </a:pPr>
            <a:r>
              <a:rPr lang="en-US" sz="2400">
                <a:solidFill>
                  <a:srgbClr val="E9E8E5"/>
                </a:solidFill>
                <a:latin typeface="Canva Sans"/>
                <a:ea typeface="Canva Sans"/>
                <a:cs typeface="Canva Sans"/>
                <a:sym typeface="Canva Sans"/>
              </a:rPr>
              <a:t>Dec</a:t>
            </a:r>
            <a:r>
              <a:rPr lang="en-US" sz="2400">
                <a:solidFill>
                  <a:srgbClr val="E9E8E5"/>
                </a:solidFill>
                <a:latin typeface="Canva Sans"/>
                <a:ea typeface="Canva Sans"/>
                <a:cs typeface="Canva Sans"/>
                <a:sym typeface="Canva Sans"/>
              </a:rPr>
              <a:t>isionTreeClassifier (from sklearn.tree)</a:t>
            </a:r>
          </a:p>
          <a:p>
            <a:pPr algn="l" marL="518165" indent="-259082" lvl="1">
              <a:lnSpc>
                <a:spcPts val="3360"/>
              </a:lnSpc>
              <a:buFont typeface="Arial"/>
              <a:buChar char="•"/>
            </a:pPr>
            <a:r>
              <a:rPr lang="en-US" sz="2400">
                <a:solidFill>
                  <a:srgbClr val="E9E8E5"/>
                </a:solidFill>
                <a:latin typeface="Canva Sans"/>
                <a:ea typeface="Canva Sans"/>
                <a:cs typeface="Canva Sans"/>
                <a:sym typeface="Canva Sans"/>
              </a:rPr>
              <a:t>SVC</a:t>
            </a:r>
            <a:r>
              <a:rPr lang="en-US" sz="2400">
                <a:solidFill>
                  <a:srgbClr val="E9E8E5"/>
                </a:solidFill>
                <a:latin typeface="Canva Sans"/>
                <a:ea typeface="Canva Sans"/>
                <a:cs typeface="Canva Sans"/>
                <a:sym typeface="Canva Sans"/>
              </a:rPr>
              <a:t> (from sklearn.svm)</a:t>
            </a:r>
          </a:p>
          <a:p>
            <a:pPr algn="l" marL="518165" indent="-259082" lvl="1">
              <a:lnSpc>
                <a:spcPts val="3360"/>
              </a:lnSpc>
              <a:buFont typeface="Arial"/>
              <a:buChar char="•"/>
            </a:pPr>
            <a:r>
              <a:rPr lang="en-US" sz="2400">
                <a:solidFill>
                  <a:srgbClr val="E9E8E5"/>
                </a:solidFill>
                <a:latin typeface="Canva Sans"/>
                <a:ea typeface="Canva Sans"/>
                <a:cs typeface="Canva Sans"/>
                <a:sym typeface="Canva Sans"/>
              </a:rPr>
              <a:t>KN</a:t>
            </a:r>
            <a:r>
              <a:rPr lang="en-US" sz="2400">
                <a:solidFill>
                  <a:srgbClr val="E9E8E5"/>
                </a:solidFill>
                <a:latin typeface="Canva Sans"/>
                <a:ea typeface="Canva Sans"/>
                <a:cs typeface="Canva Sans"/>
                <a:sym typeface="Canva Sans"/>
              </a:rPr>
              <a:t>eighborsClassifier (from sklearn.neighbors)</a:t>
            </a:r>
          </a:p>
          <a:p>
            <a:pPr algn="l" marL="518165" indent="-259082" lvl="1">
              <a:lnSpc>
                <a:spcPts val="3360"/>
              </a:lnSpc>
              <a:buFont typeface="Arial"/>
              <a:buChar char="•"/>
            </a:pPr>
            <a:r>
              <a:rPr lang="en-US" sz="2400">
                <a:solidFill>
                  <a:srgbClr val="E9E8E5"/>
                </a:solidFill>
                <a:latin typeface="Canva Sans"/>
                <a:ea typeface="Canva Sans"/>
                <a:cs typeface="Canva Sans"/>
                <a:sym typeface="Canva Sans"/>
              </a:rPr>
              <a:t>XGBClassifier (from xgboost)</a:t>
            </a:r>
          </a:p>
          <a:p>
            <a:pPr algn="l" marL="518165" indent="-259082" lvl="1">
              <a:lnSpc>
                <a:spcPts val="3360"/>
              </a:lnSpc>
              <a:buFont typeface="Arial"/>
              <a:buChar char="•"/>
            </a:pPr>
            <a:r>
              <a:rPr lang="en-US" b="true" sz="2400">
                <a:solidFill>
                  <a:srgbClr val="E9E8E5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[USED]</a:t>
            </a:r>
            <a:r>
              <a:rPr lang="en-US" sz="2400">
                <a:solidFill>
                  <a:srgbClr val="E9E8E5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2400">
                <a:solidFill>
                  <a:srgbClr val="E9E8E5"/>
                </a:solidFill>
                <a:latin typeface="Canva Sans"/>
                <a:ea typeface="Canva Sans"/>
                <a:cs typeface="Canva Sans"/>
                <a:sym typeface="Canva Sans"/>
              </a:rPr>
              <a:t>LGBMClassifier (from lightgbm)</a:t>
            </a:r>
          </a:p>
          <a:p>
            <a:pPr algn="l">
              <a:lnSpc>
                <a:spcPts val="3360"/>
              </a:lnSpc>
            </a:pPr>
          </a:p>
        </p:txBody>
      </p:sp>
      <p:grpSp>
        <p:nvGrpSpPr>
          <p:cNvPr name="Group 11" id="11"/>
          <p:cNvGrpSpPr/>
          <p:nvPr/>
        </p:nvGrpSpPr>
        <p:grpSpPr>
          <a:xfrm rot="0">
            <a:off x="1028700" y="8787762"/>
            <a:ext cx="15305568" cy="941077"/>
            <a:chOff x="0" y="0"/>
            <a:chExt cx="14198090" cy="87298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4199360" cy="872982"/>
            </a:xfrm>
            <a:custGeom>
              <a:avLst/>
              <a:gdLst/>
              <a:ahLst/>
              <a:cxnLst/>
              <a:rect r="r" b="b" t="t" l="l"/>
              <a:pathLst>
                <a:path h="872982" w="14199360">
                  <a:moveTo>
                    <a:pt x="13645640" y="872982"/>
                  </a:moveTo>
                  <a:lnTo>
                    <a:pt x="553720" y="872982"/>
                  </a:lnTo>
                  <a:cubicBezTo>
                    <a:pt x="247650" y="872982"/>
                    <a:pt x="0" y="677505"/>
                    <a:pt x="0" y="436971"/>
                  </a:cubicBezTo>
                  <a:cubicBezTo>
                    <a:pt x="0" y="195434"/>
                    <a:pt x="247650" y="0"/>
                    <a:pt x="553720" y="0"/>
                  </a:cubicBezTo>
                  <a:lnTo>
                    <a:pt x="13645640" y="0"/>
                  </a:lnTo>
                  <a:cubicBezTo>
                    <a:pt x="13951710" y="0"/>
                    <a:pt x="14199360" y="195434"/>
                    <a:pt x="14199360" y="436971"/>
                  </a:cubicBezTo>
                  <a:cubicBezTo>
                    <a:pt x="14198090" y="677505"/>
                    <a:pt x="13950440" y="872982"/>
                    <a:pt x="13645640" y="872982"/>
                  </a:cubicBezTo>
                  <a:close/>
                </a:path>
              </a:pathLst>
            </a:custGeom>
            <a:solidFill>
              <a:srgbClr val="A99B9B"/>
            </a:solid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1254876" y="9055607"/>
            <a:ext cx="14781124" cy="3657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152544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Disclaimer: I do not claim full knowledge of the models listed. For the most part, I simply used and evaluated their results.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85F5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03213" y="2326581"/>
            <a:ext cx="5348694" cy="4278955"/>
          </a:xfrm>
          <a:custGeom>
            <a:avLst/>
            <a:gdLst/>
            <a:ahLst/>
            <a:cxnLst/>
            <a:rect r="r" b="b" t="t" l="l"/>
            <a:pathLst>
              <a:path h="4278955" w="5348694">
                <a:moveTo>
                  <a:pt x="0" y="0"/>
                </a:moveTo>
                <a:lnTo>
                  <a:pt x="5348695" y="0"/>
                </a:lnTo>
                <a:lnTo>
                  <a:pt x="5348695" y="4278955"/>
                </a:lnTo>
                <a:lnTo>
                  <a:pt x="0" y="42789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744907" y="2143683"/>
            <a:ext cx="10886137" cy="4644752"/>
          </a:xfrm>
          <a:custGeom>
            <a:avLst/>
            <a:gdLst/>
            <a:ahLst/>
            <a:cxnLst/>
            <a:rect r="r" b="b" t="t" l="l"/>
            <a:pathLst>
              <a:path h="4644752" w="10886137">
                <a:moveTo>
                  <a:pt x="0" y="0"/>
                </a:moveTo>
                <a:lnTo>
                  <a:pt x="10886137" y="0"/>
                </a:lnTo>
                <a:lnTo>
                  <a:pt x="10886137" y="4644752"/>
                </a:lnTo>
                <a:lnTo>
                  <a:pt x="0" y="464475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2354120" y="8701087"/>
            <a:ext cx="8167650" cy="1104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640"/>
              </a:lnSpc>
            </a:pPr>
            <a:r>
              <a:rPr lang="en-US" sz="7200" b="true">
                <a:solidFill>
                  <a:srgbClr val="E9E8E5"/>
                </a:solidFill>
                <a:latin typeface="Play Bold"/>
                <a:ea typeface="Play Bold"/>
                <a:cs typeface="Play Bold"/>
                <a:sym typeface="Play Bold"/>
              </a:rPr>
              <a:t>TeamWin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04509" y="1448179"/>
            <a:ext cx="3442543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734059" indent="-367030" lvl="1">
              <a:lnSpc>
                <a:spcPts val="4759"/>
              </a:lnSpc>
              <a:buAutoNum type="arabicPeriod" startAt="1"/>
            </a:pPr>
            <a:r>
              <a:rPr lang="en-US" sz="3399">
                <a:solidFill>
                  <a:srgbClr val="E9E8E5"/>
                </a:solidFill>
                <a:latin typeface="Canva Sans"/>
                <a:ea typeface="Canva Sans"/>
                <a:cs typeface="Canva Sans"/>
                <a:sym typeface="Canva Sans"/>
              </a:rPr>
              <a:t>Load dataset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065320" y="1448179"/>
            <a:ext cx="7466707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E9E8E5"/>
                </a:solidFill>
                <a:latin typeface="Canva Sans"/>
                <a:ea typeface="Canva Sans"/>
                <a:cs typeface="Canva Sans"/>
                <a:sym typeface="Canva Sans"/>
              </a:rPr>
              <a:t>2. Clean data and format dataframe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919804" y="7125250"/>
            <a:ext cx="4317802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E9E8E5"/>
                </a:solidFill>
                <a:latin typeface="Canva Sans"/>
                <a:ea typeface="Canva Sans"/>
                <a:cs typeface="Canva Sans"/>
                <a:sym typeface="Canva Sans"/>
              </a:rPr>
              <a:t>One row = One team.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91504" y="6868392"/>
            <a:ext cx="4453384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E9E8E5"/>
                </a:solidFill>
                <a:latin typeface="Canva Sans"/>
                <a:ea typeface="Canva Sans"/>
                <a:cs typeface="Canva Sans"/>
                <a:sym typeface="Canva Sans"/>
              </a:rPr>
              <a:t>One row = One player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85F5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88138" y="2395343"/>
            <a:ext cx="7306214" cy="3321006"/>
          </a:xfrm>
          <a:custGeom>
            <a:avLst/>
            <a:gdLst/>
            <a:ahLst/>
            <a:cxnLst/>
            <a:rect r="r" b="b" t="t" l="l"/>
            <a:pathLst>
              <a:path h="3321006" w="7306214">
                <a:moveTo>
                  <a:pt x="0" y="0"/>
                </a:moveTo>
                <a:lnTo>
                  <a:pt x="7306213" y="0"/>
                </a:lnTo>
                <a:lnTo>
                  <a:pt x="7306213" y="3321007"/>
                </a:lnTo>
                <a:lnTo>
                  <a:pt x="0" y="33210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99082" y="5830650"/>
            <a:ext cx="6917573" cy="1396818"/>
          </a:xfrm>
          <a:custGeom>
            <a:avLst/>
            <a:gdLst/>
            <a:ahLst/>
            <a:cxnLst/>
            <a:rect r="r" b="b" t="t" l="l"/>
            <a:pathLst>
              <a:path h="1396818" w="6917573">
                <a:moveTo>
                  <a:pt x="0" y="0"/>
                </a:moveTo>
                <a:lnTo>
                  <a:pt x="6917573" y="0"/>
                </a:lnTo>
                <a:lnTo>
                  <a:pt x="6917573" y="1396817"/>
                </a:lnTo>
                <a:lnTo>
                  <a:pt x="0" y="139681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167650" y="2542914"/>
            <a:ext cx="9662301" cy="3430117"/>
          </a:xfrm>
          <a:custGeom>
            <a:avLst/>
            <a:gdLst/>
            <a:ahLst/>
            <a:cxnLst/>
            <a:rect r="r" b="b" t="t" l="l"/>
            <a:pathLst>
              <a:path h="3430117" w="9662301">
                <a:moveTo>
                  <a:pt x="0" y="0"/>
                </a:moveTo>
                <a:lnTo>
                  <a:pt x="9662301" y="0"/>
                </a:lnTo>
                <a:lnTo>
                  <a:pt x="9662301" y="3430117"/>
                </a:lnTo>
                <a:lnTo>
                  <a:pt x="0" y="343011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167650" y="6083001"/>
            <a:ext cx="9662301" cy="3538818"/>
          </a:xfrm>
          <a:custGeom>
            <a:avLst/>
            <a:gdLst/>
            <a:ahLst/>
            <a:cxnLst/>
            <a:rect r="r" b="b" t="t" l="l"/>
            <a:pathLst>
              <a:path h="3538818" w="9662301">
                <a:moveTo>
                  <a:pt x="0" y="0"/>
                </a:moveTo>
                <a:lnTo>
                  <a:pt x="9662301" y="0"/>
                </a:lnTo>
                <a:lnTo>
                  <a:pt x="9662301" y="3538817"/>
                </a:lnTo>
                <a:lnTo>
                  <a:pt x="0" y="353881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752535" y="409765"/>
            <a:ext cx="8167650" cy="1104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640"/>
              </a:lnSpc>
            </a:pPr>
            <a:r>
              <a:rPr lang="en-US" sz="7200" b="true">
                <a:solidFill>
                  <a:srgbClr val="E9E8E5"/>
                </a:solidFill>
                <a:latin typeface="Play Bold"/>
                <a:ea typeface="Play Bold"/>
                <a:cs typeface="Play Bold"/>
                <a:sym typeface="Play Bold"/>
              </a:rPr>
              <a:t>TeamWin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88138" y="1705257"/>
            <a:ext cx="6917573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E9E8E5"/>
                </a:solidFill>
                <a:latin typeface="Canva Sans"/>
                <a:ea typeface="Canva Sans"/>
                <a:cs typeface="Canva Sans"/>
                <a:sym typeface="Canva Sans"/>
              </a:rPr>
              <a:t>3. Setup pre-processing Pipeline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90394" y="7275092"/>
            <a:ext cx="3538984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E9E8E5"/>
                </a:solidFill>
                <a:latin typeface="Canva Sans"/>
                <a:ea typeface="Canva Sans"/>
                <a:cs typeface="Canva Sans"/>
                <a:sym typeface="Canva Sans"/>
              </a:rPr>
              <a:t>4. Train Test Split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711147" y="1705257"/>
            <a:ext cx="6605736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E9E8E5"/>
                </a:solidFill>
                <a:latin typeface="Canva Sans"/>
                <a:ea typeface="Canva Sans"/>
                <a:cs typeface="Canva Sans"/>
                <a:sym typeface="Canva Sans"/>
              </a:rPr>
              <a:t>5. Evaluate Models with sample 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454890" y="8112657"/>
            <a:ext cx="7139462" cy="799620"/>
          </a:xfrm>
          <a:custGeom>
            <a:avLst/>
            <a:gdLst/>
            <a:ahLst/>
            <a:cxnLst/>
            <a:rect r="r" b="b" t="t" l="l"/>
            <a:pathLst>
              <a:path h="799620" w="7139462">
                <a:moveTo>
                  <a:pt x="0" y="0"/>
                </a:moveTo>
                <a:lnTo>
                  <a:pt x="7139461" y="0"/>
                </a:lnTo>
                <a:lnTo>
                  <a:pt x="7139461" y="799620"/>
                </a:lnTo>
                <a:lnTo>
                  <a:pt x="0" y="79962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85F5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514050" y="1028700"/>
            <a:ext cx="4233018" cy="2596149"/>
          </a:xfrm>
          <a:custGeom>
            <a:avLst/>
            <a:gdLst/>
            <a:ahLst/>
            <a:cxnLst/>
            <a:rect r="r" b="b" t="t" l="l"/>
            <a:pathLst>
              <a:path h="2596149" w="4233018">
                <a:moveTo>
                  <a:pt x="0" y="0"/>
                </a:moveTo>
                <a:lnTo>
                  <a:pt x="4233018" y="0"/>
                </a:lnTo>
                <a:lnTo>
                  <a:pt x="4233018" y="2596149"/>
                </a:lnTo>
                <a:lnTo>
                  <a:pt x="0" y="25961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325654" y="3373770"/>
            <a:ext cx="5818346" cy="2452464"/>
          </a:xfrm>
          <a:custGeom>
            <a:avLst/>
            <a:gdLst/>
            <a:ahLst/>
            <a:cxnLst/>
            <a:rect r="r" b="b" t="t" l="l"/>
            <a:pathLst>
              <a:path h="2452464" w="5818346">
                <a:moveTo>
                  <a:pt x="0" y="0"/>
                </a:moveTo>
                <a:lnTo>
                  <a:pt x="5818346" y="0"/>
                </a:lnTo>
                <a:lnTo>
                  <a:pt x="5818346" y="2452464"/>
                </a:lnTo>
                <a:lnTo>
                  <a:pt x="0" y="24524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325654" y="6035784"/>
            <a:ext cx="4627526" cy="3868243"/>
          </a:xfrm>
          <a:custGeom>
            <a:avLst/>
            <a:gdLst/>
            <a:ahLst/>
            <a:cxnLst/>
            <a:rect r="r" b="b" t="t" l="l"/>
            <a:pathLst>
              <a:path h="3868243" w="4627526">
                <a:moveTo>
                  <a:pt x="0" y="0"/>
                </a:moveTo>
                <a:lnTo>
                  <a:pt x="4627527" y="0"/>
                </a:lnTo>
                <a:lnTo>
                  <a:pt x="4627527" y="3868243"/>
                </a:lnTo>
                <a:lnTo>
                  <a:pt x="0" y="386824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2228697" y="8701087"/>
            <a:ext cx="8167650" cy="1104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640"/>
              </a:lnSpc>
            </a:pPr>
            <a:r>
              <a:rPr lang="en-US" sz="7200" b="true">
                <a:solidFill>
                  <a:srgbClr val="E9E8E5"/>
                </a:solidFill>
                <a:latin typeface="Play Bold"/>
                <a:ea typeface="Play Bold"/>
                <a:cs typeface="Play Bold"/>
                <a:sym typeface="Play Bold"/>
              </a:rPr>
              <a:t>TeamWin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85772" y="1233859"/>
            <a:ext cx="9831176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E9E8E5"/>
                </a:solidFill>
                <a:latin typeface="Canva Sans"/>
                <a:ea typeface="Canva Sans"/>
                <a:cs typeface="Canva Sans"/>
                <a:sym typeface="Canva Sans"/>
              </a:rPr>
              <a:t>6. fit pipeline with chosen model using full data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79090" y="3768458"/>
            <a:ext cx="2236143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E9E8E5"/>
                </a:solidFill>
                <a:latin typeface="Canva Sans"/>
                <a:ea typeface="Canva Sans"/>
                <a:cs typeface="Canva Sans"/>
                <a:sym typeface="Canva Sans"/>
              </a:rPr>
              <a:t>7. Evaluate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79090" y="6301473"/>
            <a:ext cx="1336923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E9E8E5"/>
                </a:solidFill>
                <a:latin typeface="Canva Sans"/>
                <a:ea typeface="Canva Sans"/>
                <a:cs typeface="Canva Sans"/>
                <a:sym typeface="Canva Sans"/>
              </a:rPr>
              <a:t>8. Test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85F5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95238" y="4277869"/>
            <a:ext cx="5686723" cy="1678937"/>
          </a:xfrm>
          <a:custGeom>
            <a:avLst/>
            <a:gdLst/>
            <a:ahLst/>
            <a:cxnLst/>
            <a:rect r="r" b="b" t="t" l="l"/>
            <a:pathLst>
              <a:path h="1678937" w="5686723">
                <a:moveTo>
                  <a:pt x="0" y="0"/>
                </a:moveTo>
                <a:lnTo>
                  <a:pt x="5686723" y="0"/>
                </a:lnTo>
                <a:lnTo>
                  <a:pt x="5686723" y="1678937"/>
                </a:lnTo>
                <a:lnTo>
                  <a:pt x="0" y="167893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95238" y="7398428"/>
            <a:ext cx="6254974" cy="2595814"/>
          </a:xfrm>
          <a:custGeom>
            <a:avLst/>
            <a:gdLst/>
            <a:ahLst/>
            <a:cxnLst/>
            <a:rect r="r" b="b" t="t" l="l"/>
            <a:pathLst>
              <a:path h="2595814" w="6254974">
                <a:moveTo>
                  <a:pt x="0" y="0"/>
                </a:moveTo>
                <a:lnTo>
                  <a:pt x="6254974" y="0"/>
                </a:lnTo>
                <a:lnTo>
                  <a:pt x="6254974" y="2595814"/>
                </a:lnTo>
                <a:lnTo>
                  <a:pt x="0" y="25958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758375" y="2398143"/>
            <a:ext cx="10180417" cy="3677676"/>
          </a:xfrm>
          <a:custGeom>
            <a:avLst/>
            <a:gdLst/>
            <a:ahLst/>
            <a:cxnLst/>
            <a:rect r="r" b="b" t="t" l="l"/>
            <a:pathLst>
              <a:path h="3677676" w="10180417">
                <a:moveTo>
                  <a:pt x="0" y="0"/>
                </a:moveTo>
                <a:lnTo>
                  <a:pt x="10180418" y="0"/>
                </a:lnTo>
                <a:lnTo>
                  <a:pt x="10180418" y="3677675"/>
                </a:lnTo>
                <a:lnTo>
                  <a:pt x="0" y="367767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776017" y="6361050"/>
            <a:ext cx="10162775" cy="3633192"/>
          </a:xfrm>
          <a:custGeom>
            <a:avLst/>
            <a:gdLst/>
            <a:ahLst/>
            <a:cxnLst/>
            <a:rect r="r" b="b" t="t" l="l"/>
            <a:pathLst>
              <a:path h="3633192" w="10162775">
                <a:moveTo>
                  <a:pt x="0" y="0"/>
                </a:moveTo>
                <a:lnTo>
                  <a:pt x="10162776" y="0"/>
                </a:lnTo>
                <a:lnTo>
                  <a:pt x="10162776" y="3633192"/>
                </a:lnTo>
                <a:lnTo>
                  <a:pt x="0" y="363319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-9525"/>
            <a:ext cx="8167650" cy="1104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640"/>
              </a:lnSpc>
            </a:pPr>
            <a:r>
              <a:rPr lang="en-US" sz="7200" b="true">
                <a:solidFill>
                  <a:srgbClr val="E9E8E5"/>
                </a:solidFill>
                <a:latin typeface="Play Bold"/>
                <a:ea typeface="Play Bold"/>
                <a:cs typeface="Play Bold"/>
                <a:sym typeface="Play Bold"/>
              </a:rPr>
              <a:t>CharWin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04509" y="1260858"/>
            <a:ext cx="3442543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734059" indent="-367030" lvl="1">
              <a:lnSpc>
                <a:spcPts val="4759"/>
              </a:lnSpc>
              <a:buAutoNum type="arabicPeriod" startAt="1"/>
            </a:pPr>
            <a:r>
              <a:rPr lang="en-US" sz="3399">
                <a:solidFill>
                  <a:srgbClr val="E9E8E5"/>
                </a:solidFill>
                <a:latin typeface="Canva Sans"/>
                <a:ea typeface="Canva Sans"/>
                <a:cs typeface="Canva Sans"/>
                <a:sym typeface="Canva Sans"/>
              </a:rPr>
              <a:t>Load dataset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72823" y="2057977"/>
            <a:ext cx="3370511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E9E8E5"/>
                </a:solidFill>
                <a:latin typeface="Canva Sans"/>
                <a:ea typeface="Canva Sans"/>
                <a:cs typeface="Canva Sans"/>
                <a:sym typeface="Canva Sans"/>
              </a:rPr>
              <a:t>2. Clean Dataset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04509" y="2868804"/>
            <a:ext cx="4797139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E9E8E5"/>
                </a:solidFill>
                <a:latin typeface="Canva Sans"/>
                <a:ea typeface="Canva Sans"/>
                <a:cs typeface="Canva Sans"/>
                <a:sym typeface="Canva Sans"/>
              </a:rPr>
              <a:t>3. Establish Features and Target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04509" y="6118731"/>
            <a:ext cx="5406156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E9E8E5"/>
                </a:solidFill>
                <a:latin typeface="Canva Sans"/>
                <a:ea typeface="Canva Sans"/>
                <a:cs typeface="Canva Sans"/>
                <a:sym typeface="Canva Sans"/>
              </a:rPr>
              <a:t>4. Setup Pre-processing Pipeline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913475" y="1028700"/>
            <a:ext cx="3530054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E9E8E5"/>
                </a:solidFill>
                <a:latin typeface="Canva Sans"/>
                <a:ea typeface="Canva Sans"/>
                <a:cs typeface="Canva Sans"/>
                <a:sym typeface="Canva Sans"/>
              </a:rPr>
              <a:t>5. Train Test Split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913475" y="1542415"/>
            <a:ext cx="6624042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E9E8E5"/>
                </a:solidFill>
                <a:latin typeface="Canva Sans"/>
                <a:ea typeface="Canva Sans"/>
                <a:cs typeface="Canva Sans"/>
                <a:sym typeface="Canva Sans"/>
              </a:rPr>
              <a:t>6. Evaluate Models with sample </a:t>
            </a:r>
          </a:p>
          <a:p>
            <a:pPr algn="ctr">
              <a:lnSpc>
                <a:spcPts val="4759"/>
              </a:lnSpc>
            </a:pP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85F5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9829" y="2800415"/>
            <a:ext cx="6142605" cy="3788779"/>
          </a:xfrm>
          <a:custGeom>
            <a:avLst/>
            <a:gdLst/>
            <a:ahLst/>
            <a:cxnLst/>
            <a:rect r="r" b="b" t="t" l="l"/>
            <a:pathLst>
              <a:path h="3788779" w="6142605">
                <a:moveTo>
                  <a:pt x="0" y="0"/>
                </a:moveTo>
                <a:lnTo>
                  <a:pt x="6142606" y="0"/>
                </a:lnTo>
                <a:lnTo>
                  <a:pt x="6142606" y="3788780"/>
                </a:lnTo>
                <a:lnTo>
                  <a:pt x="0" y="37887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09327" y="7693460"/>
            <a:ext cx="7748996" cy="2016380"/>
          </a:xfrm>
          <a:custGeom>
            <a:avLst/>
            <a:gdLst/>
            <a:ahLst/>
            <a:cxnLst/>
            <a:rect r="r" b="b" t="t" l="l"/>
            <a:pathLst>
              <a:path h="2016380" w="7748996">
                <a:moveTo>
                  <a:pt x="0" y="0"/>
                </a:moveTo>
                <a:lnTo>
                  <a:pt x="7748996" y="0"/>
                </a:lnTo>
                <a:lnTo>
                  <a:pt x="7748996" y="2016380"/>
                </a:lnTo>
                <a:lnTo>
                  <a:pt x="0" y="20163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950011" y="2800415"/>
            <a:ext cx="7737930" cy="3788779"/>
          </a:xfrm>
          <a:custGeom>
            <a:avLst/>
            <a:gdLst/>
            <a:ahLst/>
            <a:cxnLst/>
            <a:rect r="r" b="b" t="t" l="l"/>
            <a:pathLst>
              <a:path h="3788779" w="7737930">
                <a:moveTo>
                  <a:pt x="0" y="0"/>
                </a:moveTo>
                <a:lnTo>
                  <a:pt x="7737930" y="0"/>
                </a:lnTo>
                <a:lnTo>
                  <a:pt x="7737930" y="3788780"/>
                </a:lnTo>
                <a:lnTo>
                  <a:pt x="0" y="37887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0" y="-9525"/>
            <a:ext cx="8167650" cy="1104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640"/>
              </a:lnSpc>
            </a:pPr>
            <a:r>
              <a:rPr lang="en-US" sz="7200" b="true">
                <a:solidFill>
                  <a:srgbClr val="E9E8E5"/>
                </a:solidFill>
                <a:latin typeface="Play Bold"/>
                <a:ea typeface="Play Bold"/>
                <a:cs typeface="Play Bold"/>
                <a:sym typeface="Play Bold"/>
              </a:rPr>
              <a:t>CharWin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0" y="1447990"/>
            <a:ext cx="4343505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E9E8E5"/>
                </a:solidFill>
                <a:latin typeface="Canva Sans"/>
                <a:ea typeface="Canva Sans"/>
                <a:cs typeface="Canva Sans"/>
                <a:sym typeface="Canva Sans"/>
              </a:rPr>
              <a:t>7. Fit with chosen model with full data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13912" y="6941620"/>
            <a:ext cx="2389882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E9E8E5"/>
                </a:solidFill>
                <a:latin typeface="Canva Sans"/>
                <a:ea typeface="Canva Sans"/>
                <a:cs typeface="Canva Sans"/>
                <a:sym typeface="Canva Sans"/>
              </a:rPr>
              <a:t>8. Evaluate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950011" y="1748027"/>
            <a:ext cx="1388715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E9E8E5"/>
                </a:solidFill>
                <a:latin typeface="Canva Sans"/>
                <a:ea typeface="Canva Sans"/>
                <a:cs typeface="Canva Sans"/>
                <a:sym typeface="Canva Sans"/>
              </a:rPr>
              <a:t>9. Test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85F5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95516" y="1952157"/>
            <a:ext cx="5778241" cy="4184598"/>
          </a:xfrm>
          <a:custGeom>
            <a:avLst/>
            <a:gdLst/>
            <a:ahLst/>
            <a:cxnLst/>
            <a:rect r="r" b="b" t="t" l="l"/>
            <a:pathLst>
              <a:path h="4184598" w="5778241">
                <a:moveTo>
                  <a:pt x="0" y="0"/>
                </a:moveTo>
                <a:lnTo>
                  <a:pt x="5778241" y="0"/>
                </a:lnTo>
                <a:lnTo>
                  <a:pt x="5778241" y="4184598"/>
                </a:lnTo>
                <a:lnTo>
                  <a:pt x="0" y="41845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110848" y="5252461"/>
            <a:ext cx="9339749" cy="4155760"/>
          </a:xfrm>
          <a:custGeom>
            <a:avLst/>
            <a:gdLst/>
            <a:ahLst/>
            <a:cxnLst/>
            <a:rect r="r" b="b" t="t" l="l"/>
            <a:pathLst>
              <a:path h="4155760" w="9339749">
                <a:moveTo>
                  <a:pt x="0" y="0"/>
                </a:moveTo>
                <a:lnTo>
                  <a:pt x="9339748" y="0"/>
                </a:lnTo>
                <a:lnTo>
                  <a:pt x="9339748" y="4155760"/>
                </a:lnTo>
                <a:lnTo>
                  <a:pt x="0" y="41557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894360" y="2404494"/>
            <a:ext cx="9772724" cy="2399884"/>
          </a:xfrm>
          <a:custGeom>
            <a:avLst/>
            <a:gdLst/>
            <a:ahLst/>
            <a:cxnLst/>
            <a:rect r="r" b="b" t="t" l="l"/>
            <a:pathLst>
              <a:path h="2399884" w="9772724">
                <a:moveTo>
                  <a:pt x="0" y="0"/>
                </a:moveTo>
                <a:lnTo>
                  <a:pt x="9772724" y="0"/>
                </a:lnTo>
                <a:lnTo>
                  <a:pt x="9772724" y="2399884"/>
                </a:lnTo>
                <a:lnTo>
                  <a:pt x="0" y="239988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0" y="-9525"/>
            <a:ext cx="8167650" cy="1104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640"/>
              </a:lnSpc>
            </a:pPr>
            <a:r>
              <a:rPr lang="en-US" sz="7200" b="true">
                <a:solidFill>
                  <a:srgbClr val="E9E8E5"/>
                </a:solidFill>
                <a:latin typeface="Play Bold"/>
                <a:ea typeface="Play Bold"/>
                <a:cs typeface="Play Bold"/>
                <a:sym typeface="Play Bold"/>
              </a:rPr>
              <a:t>CharBuild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95516" y="1371767"/>
            <a:ext cx="3548360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734059" indent="-367030" lvl="1">
              <a:lnSpc>
                <a:spcPts val="4759"/>
              </a:lnSpc>
              <a:buAutoNum type="arabicPeriod" startAt="1"/>
            </a:pPr>
            <a:r>
              <a:rPr lang="en-US" sz="3399">
                <a:solidFill>
                  <a:srgbClr val="E9E8E5"/>
                </a:solidFill>
                <a:latin typeface="Canva Sans"/>
                <a:ea typeface="Canva Sans"/>
                <a:cs typeface="Canva Sans"/>
                <a:sym typeface="Canva Sans"/>
              </a:rPr>
              <a:t>Load data set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908492" y="1628624"/>
            <a:ext cx="7466707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E9E8E5"/>
                </a:solidFill>
                <a:latin typeface="Canva Sans"/>
                <a:ea typeface="Canva Sans"/>
                <a:cs typeface="Canva Sans"/>
                <a:sym typeface="Canva Sans"/>
              </a:rPr>
              <a:t>2. Clean data and format dataframe 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85F5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80203" y="4098134"/>
            <a:ext cx="8027392" cy="1485067"/>
          </a:xfrm>
          <a:custGeom>
            <a:avLst/>
            <a:gdLst/>
            <a:ahLst/>
            <a:cxnLst/>
            <a:rect r="r" b="b" t="t" l="l"/>
            <a:pathLst>
              <a:path h="1485067" w="8027392">
                <a:moveTo>
                  <a:pt x="0" y="0"/>
                </a:moveTo>
                <a:lnTo>
                  <a:pt x="8027392" y="0"/>
                </a:lnTo>
                <a:lnTo>
                  <a:pt x="8027392" y="1485067"/>
                </a:lnTo>
                <a:lnTo>
                  <a:pt x="0" y="148506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80203" y="7144666"/>
            <a:ext cx="7623360" cy="1505614"/>
          </a:xfrm>
          <a:custGeom>
            <a:avLst/>
            <a:gdLst/>
            <a:ahLst/>
            <a:cxnLst/>
            <a:rect r="r" b="b" t="t" l="l"/>
            <a:pathLst>
              <a:path h="1505614" w="7623360">
                <a:moveTo>
                  <a:pt x="0" y="0"/>
                </a:moveTo>
                <a:lnTo>
                  <a:pt x="7623360" y="0"/>
                </a:lnTo>
                <a:lnTo>
                  <a:pt x="7623360" y="1505614"/>
                </a:lnTo>
                <a:lnTo>
                  <a:pt x="0" y="15056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550482" y="3257761"/>
            <a:ext cx="6975058" cy="3999760"/>
          </a:xfrm>
          <a:custGeom>
            <a:avLst/>
            <a:gdLst/>
            <a:ahLst/>
            <a:cxnLst/>
            <a:rect r="r" b="b" t="t" l="l"/>
            <a:pathLst>
              <a:path h="3999760" w="6975058">
                <a:moveTo>
                  <a:pt x="0" y="0"/>
                </a:moveTo>
                <a:lnTo>
                  <a:pt x="6975057" y="0"/>
                </a:lnTo>
                <a:lnTo>
                  <a:pt x="6975057" y="3999760"/>
                </a:lnTo>
                <a:lnTo>
                  <a:pt x="0" y="399976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0" y="-9525"/>
            <a:ext cx="13038010" cy="1104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640"/>
              </a:lnSpc>
            </a:pPr>
            <a:r>
              <a:rPr lang="en-US" sz="7200" b="true">
                <a:solidFill>
                  <a:srgbClr val="E9E8E5"/>
                </a:solidFill>
                <a:latin typeface="Play Bold"/>
                <a:ea typeface="Play Bold"/>
                <a:cs typeface="Play Bold"/>
                <a:sym typeface="Play Bold"/>
              </a:rPr>
              <a:t>Model Pre-processing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80203" y="1486495"/>
            <a:ext cx="6283314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E9E8E5"/>
                </a:solidFill>
                <a:latin typeface="Canva Sans"/>
                <a:ea typeface="Canva Sans"/>
                <a:cs typeface="Canva Sans"/>
                <a:sym typeface="Canva Sans"/>
              </a:rPr>
              <a:t>3. Clean data and format dataframe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85229" y="3191086"/>
            <a:ext cx="5624066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E9E8E5"/>
                </a:solidFill>
                <a:latin typeface="Canva Sans"/>
                <a:ea typeface="Canva Sans"/>
                <a:cs typeface="Canva Sans"/>
                <a:sym typeface="Canva Sans"/>
              </a:rPr>
              <a:t>4. Establish target/features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23751" y="6107076"/>
            <a:ext cx="3429149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E9E8E5"/>
                </a:solidFill>
                <a:latin typeface="Canva Sans"/>
                <a:ea typeface="Canva Sans"/>
                <a:cs typeface="Canva Sans"/>
                <a:sym typeface="Canva Sans"/>
              </a:rPr>
              <a:t>5. Split train test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550482" y="2343427"/>
            <a:ext cx="6723459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E9E8E5"/>
                </a:solidFill>
                <a:latin typeface="Canva Sans"/>
                <a:ea typeface="Canva Sans"/>
                <a:cs typeface="Canva Sans"/>
                <a:sym typeface="Canva Sans"/>
              </a:rPr>
              <a:t>6. Setup Pre-processing Pipeline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85F5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61065" y="3089500"/>
            <a:ext cx="8782935" cy="5818694"/>
          </a:xfrm>
          <a:custGeom>
            <a:avLst/>
            <a:gdLst/>
            <a:ahLst/>
            <a:cxnLst/>
            <a:rect r="r" b="b" t="t" l="l"/>
            <a:pathLst>
              <a:path h="5818694" w="8782935">
                <a:moveTo>
                  <a:pt x="0" y="0"/>
                </a:moveTo>
                <a:lnTo>
                  <a:pt x="8782935" y="0"/>
                </a:lnTo>
                <a:lnTo>
                  <a:pt x="8782935" y="5818694"/>
                </a:lnTo>
                <a:lnTo>
                  <a:pt x="0" y="58186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880743" y="2949009"/>
            <a:ext cx="7781691" cy="4733516"/>
          </a:xfrm>
          <a:custGeom>
            <a:avLst/>
            <a:gdLst/>
            <a:ahLst/>
            <a:cxnLst/>
            <a:rect r="r" b="b" t="t" l="l"/>
            <a:pathLst>
              <a:path h="4733516" w="7781691">
                <a:moveTo>
                  <a:pt x="0" y="0"/>
                </a:moveTo>
                <a:lnTo>
                  <a:pt x="7781692" y="0"/>
                </a:lnTo>
                <a:lnTo>
                  <a:pt x="7781692" y="4733515"/>
                </a:lnTo>
                <a:lnTo>
                  <a:pt x="0" y="47335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0" y="-9525"/>
            <a:ext cx="13038010" cy="1104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640"/>
              </a:lnSpc>
            </a:pPr>
            <a:r>
              <a:rPr lang="en-US" sz="7200" b="true">
                <a:solidFill>
                  <a:srgbClr val="E9E8E5"/>
                </a:solidFill>
                <a:latin typeface="Play Bold"/>
                <a:ea typeface="Play Bold"/>
                <a:cs typeface="Play Bold"/>
                <a:sym typeface="Play Bold"/>
              </a:rPr>
              <a:t>Model Pre-processing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0" y="1470885"/>
            <a:ext cx="6283314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E9E8E5"/>
                </a:solidFill>
                <a:latin typeface="Canva Sans"/>
                <a:ea typeface="Canva Sans"/>
                <a:cs typeface="Canva Sans"/>
                <a:sym typeface="Canva Sans"/>
              </a:rPr>
              <a:t>7. Evaluate Models with sample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177336" y="1470885"/>
            <a:ext cx="6283314" cy="1780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E9E8E5"/>
                </a:solidFill>
                <a:latin typeface="Canva Sans"/>
                <a:ea typeface="Canva Sans"/>
                <a:cs typeface="Canva Sans"/>
                <a:sym typeface="Canva Sans"/>
              </a:rPr>
              <a:t>8. Fit with chosen model with full data</a:t>
            </a:r>
          </a:p>
          <a:p>
            <a:pPr algn="ctr">
              <a:lnSpc>
                <a:spcPts val="4759"/>
              </a:lnSpc>
            </a:pP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85F5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86805" y="2651350"/>
            <a:ext cx="7369623" cy="3618617"/>
          </a:xfrm>
          <a:custGeom>
            <a:avLst/>
            <a:gdLst/>
            <a:ahLst/>
            <a:cxnLst/>
            <a:rect r="r" b="b" t="t" l="l"/>
            <a:pathLst>
              <a:path h="3618617" w="7369623">
                <a:moveTo>
                  <a:pt x="0" y="0"/>
                </a:moveTo>
                <a:lnTo>
                  <a:pt x="7369623" y="0"/>
                </a:lnTo>
                <a:lnTo>
                  <a:pt x="7369623" y="3618617"/>
                </a:lnTo>
                <a:lnTo>
                  <a:pt x="0" y="361861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657057" y="2263449"/>
            <a:ext cx="8060176" cy="7689435"/>
          </a:xfrm>
          <a:custGeom>
            <a:avLst/>
            <a:gdLst/>
            <a:ahLst/>
            <a:cxnLst/>
            <a:rect r="r" b="b" t="t" l="l"/>
            <a:pathLst>
              <a:path h="7689435" w="8060176">
                <a:moveTo>
                  <a:pt x="0" y="0"/>
                </a:moveTo>
                <a:lnTo>
                  <a:pt x="8060175" y="0"/>
                </a:lnTo>
                <a:lnTo>
                  <a:pt x="8060175" y="7689436"/>
                </a:lnTo>
                <a:lnTo>
                  <a:pt x="0" y="76894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0" y="-9525"/>
            <a:ext cx="13038010" cy="1104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640"/>
              </a:lnSpc>
            </a:pPr>
            <a:r>
              <a:rPr lang="en-US" sz="7200" b="true">
                <a:solidFill>
                  <a:srgbClr val="E9E8E5"/>
                </a:solidFill>
                <a:latin typeface="Play Bold"/>
                <a:ea typeface="Play Bold"/>
                <a:cs typeface="Play Bold"/>
                <a:sym typeface="Play Bold"/>
              </a:rPr>
              <a:t>Model Pre-processing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0" y="1470885"/>
            <a:ext cx="6283314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E9E8E5"/>
                </a:solidFill>
                <a:latin typeface="Canva Sans"/>
                <a:ea typeface="Canva Sans"/>
                <a:cs typeface="Canva Sans"/>
                <a:sym typeface="Canva Sans"/>
              </a:rPr>
              <a:t>9. Evaluate </a:t>
            </a:r>
          </a:p>
          <a:p>
            <a:pPr algn="ctr">
              <a:lnSpc>
                <a:spcPts val="4759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7403831" y="1470885"/>
            <a:ext cx="6283314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E9E8E5"/>
                </a:solidFill>
                <a:latin typeface="Canva Sans"/>
                <a:ea typeface="Canva Sans"/>
                <a:cs typeface="Canva Sans"/>
                <a:sym typeface="Canva Sans"/>
              </a:rPr>
              <a:t>10. Test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85F5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82080" y="1028700"/>
            <a:ext cx="6729218" cy="1161678"/>
            <a:chOff x="0" y="0"/>
            <a:chExt cx="6242306" cy="107762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243576" cy="1077622"/>
            </a:xfrm>
            <a:custGeom>
              <a:avLst/>
              <a:gdLst/>
              <a:ahLst/>
              <a:cxnLst/>
              <a:rect r="r" b="b" t="t" l="l"/>
              <a:pathLst>
                <a:path h="1077622" w="6243576">
                  <a:moveTo>
                    <a:pt x="5689856" y="1077622"/>
                  </a:moveTo>
                  <a:lnTo>
                    <a:pt x="553720" y="1077622"/>
                  </a:lnTo>
                  <a:cubicBezTo>
                    <a:pt x="247650" y="1077622"/>
                    <a:pt x="0" y="836359"/>
                    <a:pt x="0" y="539427"/>
                  </a:cubicBezTo>
                  <a:cubicBezTo>
                    <a:pt x="0" y="241257"/>
                    <a:pt x="247650" y="0"/>
                    <a:pt x="553720" y="0"/>
                  </a:cubicBezTo>
                  <a:lnTo>
                    <a:pt x="5689856" y="0"/>
                  </a:lnTo>
                  <a:cubicBezTo>
                    <a:pt x="5995926" y="0"/>
                    <a:pt x="6243576" y="241257"/>
                    <a:pt x="6243576" y="539427"/>
                  </a:cubicBezTo>
                  <a:cubicBezTo>
                    <a:pt x="6242306" y="836359"/>
                    <a:pt x="5994656" y="1077622"/>
                    <a:pt x="5689856" y="1077622"/>
                  </a:cubicBezTo>
                  <a:close/>
                </a:path>
              </a:pathLst>
            </a:custGeom>
            <a:solidFill>
              <a:srgbClr val="2E2625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8455314" y="1064774"/>
            <a:ext cx="8803986" cy="8229600"/>
            <a:chOff x="0" y="0"/>
            <a:chExt cx="2978138" cy="278384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978139" cy="2783840"/>
            </a:xfrm>
            <a:custGeom>
              <a:avLst/>
              <a:gdLst/>
              <a:ahLst/>
              <a:cxnLst/>
              <a:rect r="r" b="b" t="t" l="l"/>
              <a:pathLst>
                <a:path h="2783840" w="2978139">
                  <a:moveTo>
                    <a:pt x="2853678" y="2783840"/>
                  </a:moveTo>
                  <a:lnTo>
                    <a:pt x="124460" y="2783840"/>
                  </a:lnTo>
                  <a:cubicBezTo>
                    <a:pt x="55880" y="2783840"/>
                    <a:pt x="0" y="2727960"/>
                    <a:pt x="0" y="265938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853679" y="0"/>
                  </a:lnTo>
                  <a:cubicBezTo>
                    <a:pt x="2922258" y="0"/>
                    <a:pt x="2978139" y="55880"/>
                    <a:pt x="2978139" y="124460"/>
                  </a:cubicBezTo>
                  <a:lnTo>
                    <a:pt x="2978139" y="2659380"/>
                  </a:lnTo>
                  <a:cubicBezTo>
                    <a:pt x="2978139" y="2727960"/>
                    <a:pt x="2922258" y="2783840"/>
                    <a:pt x="2853679" y="278384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8894226" y="1394179"/>
            <a:ext cx="989410" cy="260334"/>
            <a:chOff x="0" y="0"/>
            <a:chExt cx="1319213" cy="347112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0" y="0"/>
              <a:ext cx="347112" cy="347112"/>
              <a:chOff x="0" y="0"/>
              <a:chExt cx="6350000" cy="635000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4F2325"/>
              </a:solidFill>
            </p:spPr>
          </p:sp>
        </p:grpSp>
        <p:grpSp>
          <p:nvGrpSpPr>
            <p:cNvPr name="Group 9" id="9"/>
            <p:cNvGrpSpPr/>
            <p:nvPr/>
          </p:nvGrpSpPr>
          <p:grpSpPr>
            <a:xfrm rot="0">
              <a:off x="486051" y="0"/>
              <a:ext cx="347112" cy="347112"/>
              <a:chOff x="0" y="0"/>
              <a:chExt cx="6350000" cy="63500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4F2325"/>
              </a:solidFill>
            </p:spPr>
          </p:sp>
        </p:grpSp>
        <p:grpSp>
          <p:nvGrpSpPr>
            <p:cNvPr name="Group 11" id="11"/>
            <p:cNvGrpSpPr/>
            <p:nvPr/>
          </p:nvGrpSpPr>
          <p:grpSpPr>
            <a:xfrm rot="0">
              <a:off x="972102" y="0"/>
              <a:ext cx="347112" cy="347112"/>
              <a:chOff x="0" y="0"/>
              <a:chExt cx="6350000" cy="6350000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4F2325"/>
              </a:solidFill>
            </p:spPr>
          </p:sp>
        </p:grpSp>
      </p:grpSp>
      <p:grpSp>
        <p:nvGrpSpPr>
          <p:cNvPr name="Group 13" id="13"/>
          <p:cNvGrpSpPr>
            <a:grpSpLocks noChangeAspect="true"/>
          </p:cNvGrpSpPr>
          <p:nvPr/>
        </p:nvGrpSpPr>
        <p:grpSpPr>
          <a:xfrm rot="0">
            <a:off x="1307273" y="2490350"/>
            <a:ext cx="6804024" cy="6804024"/>
            <a:chOff x="0" y="0"/>
            <a:chExt cx="6350000" cy="63500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5715000" y="6350000"/>
                  </a:moveTo>
                  <a:lnTo>
                    <a:pt x="635000" y="6350000"/>
                  </a:lnTo>
                  <a:cubicBezTo>
                    <a:pt x="284480" y="6350000"/>
                    <a:pt x="0" y="6065520"/>
                    <a:pt x="0" y="5715000"/>
                  </a:cubicBezTo>
                  <a:lnTo>
                    <a:pt x="0" y="635000"/>
                  </a:lnTo>
                  <a:cubicBezTo>
                    <a:pt x="0" y="284480"/>
                    <a:pt x="284480" y="0"/>
                    <a:pt x="635000" y="0"/>
                  </a:cubicBezTo>
                  <a:lnTo>
                    <a:pt x="5715000" y="0"/>
                  </a:lnTo>
                  <a:cubicBezTo>
                    <a:pt x="6065520" y="0"/>
                    <a:pt x="6350000" y="284480"/>
                    <a:pt x="6350000" y="635000"/>
                  </a:cubicBezTo>
                  <a:lnTo>
                    <a:pt x="6350000" y="5715000"/>
                  </a:lnTo>
                  <a:cubicBezTo>
                    <a:pt x="6350000" y="6065520"/>
                    <a:pt x="6065520" y="6350000"/>
                    <a:pt x="57150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75269" t="-219" r="0" b="-219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5715000" y="19050"/>
                  </a:moveTo>
                  <a:cubicBezTo>
                    <a:pt x="6054090" y="19050"/>
                    <a:pt x="6330950" y="295910"/>
                    <a:pt x="6330950" y="635000"/>
                  </a:cubicBezTo>
                  <a:lnTo>
                    <a:pt x="6330950" y="5715000"/>
                  </a:lnTo>
                  <a:cubicBezTo>
                    <a:pt x="6330950" y="6054090"/>
                    <a:pt x="6054090" y="6330950"/>
                    <a:pt x="5715000" y="6330950"/>
                  </a:cubicBezTo>
                  <a:lnTo>
                    <a:pt x="635000" y="6330950"/>
                  </a:lnTo>
                  <a:cubicBezTo>
                    <a:pt x="295910" y="6330950"/>
                    <a:pt x="19050" y="6054090"/>
                    <a:pt x="19050" y="5715000"/>
                  </a:cubicBezTo>
                  <a:lnTo>
                    <a:pt x="19050" y="635000"/>
                  </a:lnTo>
                  <a:cubicBezTo>
                    <a:pt x="19050" y="295910"/>
                    <a:pt x="295910" y="19050"/>
                    <a:pt x="635000" y="19050"/>
                  </a:cubicBezTo>
                  <a:lnTo>
                    <a:pt x="5715000" y="19050"/>
                  </a:lnTo>
                  <a:moveTo>
                    <a:pt x="5715000" y="0"/>
                  </a:moveTo>
                  <a:lnTo>
                    <a:pt x="635000" y="0"/>
                  </a:lnTo>
                  <a:cubicBezTo>
                    <a:pt x="284480" y="0"/>
                    <a:pt x="0" y="284480"/>
                    <a:pt x="0" y="635000"/>
                  </a:cubicBezTo>
                  <a:lnTo>
                    <a:pt x="0" y="5715000"/>
                  </a:lnTo>
                  <a:cubicBezTo>
                    <a:pt x="0" y="6065520"/>
                    <a:pt x="284480" y="6350000"/>
                    <a:pt x="635000" y="6350000"/>
                  </a:cubicBezTo>
                  <a:lnTo>
                    <a:pt x="5715000" y="6350000"/>
                  </a:lnTo>
                  <a:cubicBezTo>
                    <a:pt x="6065520" y="6350000"/>
                    <a:pt x="6350000" y="6065520"/>
                    <a:pt x="6350000" y="5715000"/>
                  </a:cubicBezTo>
                  <a:lnTo>
                    <a:pt x="6350000" y="635000"/>
                  </a:lnTo>
                  <a:cubicBezTo>
                    <a:pt x="6350000" y="284480"/>
                    <a:pt x="6065520" y="0"/>
                    <a:pt x="5715000" y="0"/>
                  </a:cubicBezTo>
                  <a:lnTo>
                    <a:pt x="5715000" y="0"/>
                  </a:lnTo>
                  <a:close/>
                </a:path>
              </a:pathLst>
            </a:custGeom>
            <a:solidFill>
              <a:srgbClr val="7DC2DF"/>
            </a:solid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2427863" y="1176152"/>
            <a:ext cx="4562845" cy="857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b="true" sz="5600">
                <a:solidFill>
                  <a:srgbClr val="FFFFFF"/>
                </a:solidFill>
                <a:latin typeface="Play Bold"/>
                <a:ea typeface="Play Bold"/>
                <a:cs typeface="Play Bold"/>
                <a:sym typeface="Play Bold"/>
              </a:rPr>
              <a:t>Introduction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8894226" y="2419667"/>
            <a:ext cx="7352244" cy="53809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Eternal Return is a MOB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A–battle royale hybrid game with 80 characters, each with unique builds.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Players must optimize team composition, character performance, and item builds to improve win rates.</a:t>
            </a:r>
          </a:p>
          <a:p>
            <a:pPr algn="l">
              <a:lnSpc>
                <a:spcPts val="4759"/>
              </a:lnSpc>
            </a:pP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85F5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08219" y="1028700"/>
            <a:ext cx="6910589" cy="8475506"/>
            <a:chOff x="0" y="0"/>
            <a:chExt cx="9214119" cy="11300674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-9525"/>
              <a:ext cx="9214119" cy="14700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8640"/>
                </a:lnSpc>
              </a:pPr>
              <a:r>
                <a:rPr lang="en-US" sz="7200" b="true">
                  <a:solidFill>
                    <a:srgbClr val="E9E8E5"/>
                  </a:solidFill>
                  <a:latin typeface="Play Bold"/>
                  <a:ea typeface="Play Bold"/>
                  <a:cs typeface="Play Bold"/>
                  <a:sym typeface="Play Bold"/>
                </a:rPr>
                <a:t>Conclusion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1893784"/>
              <a:ext cx="9214119" cy="94068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777240" indent="-388620" lvl="1">
                <a:lnSpc>
                  <a:spcPts val="4680"/>
                </a:lnSpc>
                <a:buFont typeface="Arial"/>
                <a:buChar char="•"/>
              </a:pPr>
              <a:r>
                <a:rPr lang="en-US" sz="3600">
                  <a:solidFill>
                    <a:srgbClr val="E9E8E5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System predicts builds &amp; team outcomes based on historical match data</a:t>
              </a:r>
            </a:p>
            <a:p>
              <a:pPr algn="l" marL="777240" indent="-388620" lvl="1">
                <a:lnSpc>
                  <a:spcPts val="4680"/>
                </a:lnSpc>
                <a:buFont typeface="Arial"/>
                <a:buChar char="•"/>
              </a:pPr>
              <a:r>
                <a:rPr lang="en-US" sz="3600">
                  <a:solidFill>
                    <a:srgbClr val="E9E8E5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The model is heavily skewed by current match trends</a:t>
              </a:r>
            </a:p>
            <a:p>
              <a:pPr algn="l" marL="777240" indent="-388620" lvl="1">
                <a:lnSpc>
                  <a:spcPts val="4680"/>
                </a:lnSpc>
                <a:buFont typeface="Arial"/>
                <a:buChar char="•"/>
              </a:pPr>
              <a:r>
                <a:rPr lang="en-US" sz="3600">
                  <a:solidFill>
                    <a:srgbClr val="E9E8E5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Can</a:t>
              </a:r>
              <a:r>
                <a:rPr lang="en-US" sz="3600">
                  <a:solidFill>
                    <a:srgbClr val="E9E8E5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 players improve by learning from high performers</a:t>
              </a:r>
            </a:p>
            <a:p>
              <a:pPr algn="l" marL="777240" indent="-388620" lvl="1">
                <a:lnSpc>
                  <a:spcPts val="4680"/>
                </a:lnSpc>
                <a:buFont typeface="Arial"/>
                <a:buChar char="•"/>
              </a:pPr>
              <a:r>
                <a:rPr lang="en-US" sz="3600">
                  <a:solidFill>
                    <a:srgbClr val="E9E8E5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Models are limited by dataset size and parameters</a:t>
              </a:r>
            </a:p>
            <a:p>
              <a:pPr algn="l" marL="777240" indent="-388620" lvl="1">
                <a:lnSpc>
                  <a:spcPts val="4680"/>
                </a:lnSpc>
                <a:buFont typeface="Arial"/>
                <a:buChar char="•"/>
              </a:pPr>
              <a:r>
                <a:rPr lang="en-US" sz="3600">
                  <a:solidFill>
                    <a:srgbClr val="E9E8E5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Eternal Return’s appeal is it’s unpredictability.</a:t>
              </a:r>
            </a:p>
            <a:p>
              <a:pPr algn="l">
                <a:lnSpc>
                  <a:spcPts val="468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182463" y="1028700"/>
            <a:ext cx="8558687" cy="8229600"/>
          </a:xfrm>
          <a:custGeom>
            <a:avLst/>
            <a:gdLst/>
            <a:ahLst/>
            <a:cxnLst/>
            <a:rect r="r" b="b" t="t" l="l"/>
            <a:pathLst>
              <a:path h="8229600" w="8558687">
                <a:moveTo>
                  <a:pt x="0" y="0"/>
                </a:moveTo>
                <a:lnTo>
                  <a:pt x="8558687" y="0"/>
                </a:lnTo>
                <a:lnTo>
                  <a:pt x="855868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38663" b="0"/>
            </a:stretch>
          </a:blipFill>
        </p:spPr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>
  <p:cSld>
    <p:bg>
      <p:bgPr>
        <a:solidFill>
          <a:srgbClr val="685F5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526269" y="4244452"/>
            <a:ext cx="7733031" cy="1798096"/>
            <a:chOff x="0" y="0"/>
            <a:chExt cx="3937933" cy="91565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937933" cy="915654"/>
            </a:xfrm>
            <a:custGeom>
              <a:avLst/>
              <a:gdLst/>
              <a:ahLst/>
              <a:cxnLst/>
              <a:rect r="r" b="b" t="t" l="l"/>
              <a:pathLst>
                <a:path h="915654" w="3937933">
                  <a:moveTo>
                    <a:pt x="3813473" y="915654"/>
                  </a:moveTo>
                  <a:lnTo>
                    <a:pt x="124460" y="915654"/>
                  </a:lnTo>
                  <a:cubicBezTo>
                    <a:pt x="55880" y="915654"/>
                    <a:pt x="0" y="859774"/>
                    <a:pt x="0" y="79119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813473" y="0"/>
                  </a:lnTo>
                  <a:cubicBezTo>
                    <a:pt x="3882053" y="0"/>
                    <a:pt x="3937933" y="55880"/>
                    <a:pt x="3937933" y="124460"/>
                  </a:cubicBezTo>
                  <a:lnTo>
                    <a:pt x="3937933" y="791194"/>
                  </a:lnTo>
                  <a:cubicBezTo>
                    <a:pt x="3937933" y="859774"/>
                    <a:pt x="3882053" y="915654"/>
                    <a:pt x="3813473" y="915654"/>
                  </a:cubicBezTo>
                  <a:close/>
                </a:path>
              </a:pathLst>
            </a:custGeom>
            <a:solidFill>
              <a:srgbClr val="F17748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9526269" y="2070148"/>
            <a:ext cx="7733031" cy="1798096"/>
            <a:chOff x="0" y="0"/>
            <a:chExt cx="3937933" cy="91565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937933" cy="915654"/>
            </a:xfrm>
            <a:custGeom>
              <a:avLst/>
              <a:gdLst/>
              <a:ahLst/>
              <a:cxnLst/>
              <a:rect r="r" b="b" t="t" l="l"/>
              <a:pathLst>
                <a:path h="915654" w="3937933">
                  <a:moveTo>
                    <a:pt x="3813473" y="915654"/>
                  </a:moveTo>
                  <a:lnTo>
                    <a:pt x="124460" y="915654"/>
                  </a:lnTo>
                  <a:cubicBezTo>
                    <a:pt x="55880" y="915654"/>
                    <a:pt x="0" y="859774"/>
                    <a:pt x="0" y="79119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813473" y="0"/>
                  </a:lnTo>
                  <a:cubicBezTo>
                    <a:pt x="3882053" y="0"/>
                    <a:pt x="3937933" y="55880"/>
                    <a:pt x="3937933" y="124460"/>
                  </a:cubicBezTo>
                  <a:lnTo>
                    <a:pt x="3937933" y="791194"/>
                  </a:lnTo>
                  <a:cubicBezTo>
                    <a:pt x="3937933" y="859774"/>
                    <a:pt x="3882053" y="915654"/>
                    <a:pt x="3813473" y="915654"/>
                  </a:cubicBezTo>
                  <a:close/>
                </a:path>
              </a:pathLst>
            </a:custGeom>
            <a:solidFill>
              <a:srgbClr val="F17748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9526269" y="6418756"/>
            <a:ext cx="7733031" cy="1798096"/>
            <a:chOff x="0" y="0"/>
            <a:chExt cx="3937933" cy="91565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937933" cy="915654"/>
            </a:xfrm>
            <a:custGeom>
              <a:avLst/>
              <a:gdLst/>
              <a:ahLst/>
              <a:cxnLst/>
              <a:rect r="r" b="b" t="t" l="l"/>
              <a:pathLst>
                <a:path h="915654" w="3937933">
                  <a:moveTo>
                    <a:pt x="3813473" y="915654"/>
                  </a:moveTo>
                  <a:lnTo>
                    <a:pt x="124460" y="915654"/>
                  </a:lnTo>
                  <a:cubicBezTo>
                    <a:pt x="55880" y="915654"/>
                    <a:pt x="0" y="859774"/>
                    <a:pt x="0" y="79119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813473" y="0"/>
                  </a:lnTo>
                  <a:cubicBezTo>
                    <a:pt x="3882053" y="0"/>
                    <a:pt x="3937933" y="55880"/>
                    <a:pt x="3937933" y="124460"/>
                  </a:cubicBezTo>
                  <a:lnTo>
                    <a:pt x="3937933" y="791194"/>
                  </a:lnTo>
                  <a:cubicBezTo>
                    <a:pt x="3937933" y="859774"/>
                    <a:pt x="3882053" y="915654"/>
                    <a:pt x="3813473" y="915654"/>
                  </a:cubicBezTo>
                  <a:close/>
                </a:path>
              </a:pathLst>
            </a:custGeom>
            <a:solidFill>
              <a:srgbClr val="F17748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8267928" y="2615453"/>
            <a:ext cx="764083" cy="764083"/>
            <a:chOff x="0" y="0"/>
            <a:chExt cx="1018777" cy="1018777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0" y="0"/>
              <a:ext cx="1018777" cy="1018777"/>
              <a:chOff x="0" y="0"/>
              <a:chExt cx="6350000" cy="63500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39183D"/>
              </a:solidFill>
            </p:spPr>
          </p:sp>
        </p:grpSp>
        <p:sp>
          <p:nvSpPr>
            <p:cNvPr name="TextBox 11" id="11"/>
            <p:cNvSpPr txBox="true"/>
            <p:nvPr/>
          </p:nvSpPr>
          <p:spPr>
            <a:xfrm rot="0">
              <a:off x="206597" y="195549"/>
              <a:ext cx="605583" cy="58093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663"/>
                </a:lnSpc>
                <a:spcBef>
                  <a:spcPct val="0"/>
                </a:spcBef>
              </a:pPr>
              <a:r>
                <a:rPr lang="en-US" b="true" sz="2818">
                  <a:solidFill>
                    <a:srgbClr val="FFFFFF"/>
                  </a:solidFill>
                  <a:latin typeface="TT Interphases Bold"/>
                  <a:ea typeface="TT Interphases Bold"/>
                  <a:cs typeface="TT Interphases Bold"/>
                  <a:sym typeface="TT Interphases Bold"/>
                </a:rPr>
                <a:t>1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8267928" y="4696738"/>
            <a:ext cx="764083" cy="764083"/>
            <a:chOff x="0" y="0"/>
            <a:chExt cx="1018777" cy="1018777"/>
          </a:xfrm>
        </p:grpSpPr>
        <p:grpSp>
          <p:nvGrpSpPr>
            <p:cNvPr name="Group 13" id="13"/>
            <p:cNvGrpSpPr/>
            <p:nvPr/>
          </p:nvGrpSpPr>
          <p:grpSpPr>
            <a:xfrm rot="0">
              <a:off x="0" y="0"/>
              <a:ext cx="1018777" cy="1018777"/>
              <a:chOff x="0" y="0"/>
              <a:chExt cx="6350000" cy="6350000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39183D"/>
              </a:solidFill>
            </p:spPr>
          </p:sp>
        </p:grpSp>
        <p:sp>
          <p:nvSpPr>
            <p:cNvPr name="TextBox 15" id="15"/>
            <p:cNvSpPr txBox="true"/>
            <p:nvPr/>
          </p:nvSpPr>
          <p:spPr>
            <a:xfrm rot="0">
              <a:off x="206597" y="195549"/>
              <a:ext cx="605583" cy="58093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663"/>
                </a:lnSpc>
                <a:spcBef>
                  <a:spcPct val="0"/>
                </a:spcBef>
              </a:pPr>
              <a:r>
                <a:rPr lang="en-US" b="true" sz="2818" u="none">
                  <a:solidFill>
                    <a:srgbClr val="FFFFFF"/>
                  </a:solidFill>
                  <a:latin typeface="TT Interphases Bold"/>
                  <a:ea typeface="TT Interphases Bold"/>
                  <a:cs typeface="TT Interphases Bold"/>
                  <a:sym typeface="TT Interphases Bold"/>
                </a:rPr>
                <a:t>2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8267928" y="6836241"/>
            <a:ext cx="764083" cy="764083"/>
            <a:chOff x="0" y="0"/>
            <a:chExt cx="1018777" cy="1018777"/>
          </a:xfrm>
        </p:grpSpPr>
        <p:grpSp>
          <p:nvGrpSpPr>
            <p:cNvPr name="Group 17" id="17"/>
            <p:cNvGrpSpPr/>
            <p:nvPr/>
          </p:nvGrpSpPr>
          <p:grpSpPr>
            <a:xfrm rot="0">
              <a:off x="0" y="0"/>
              <a:ext cx="1018777" cy="1018777"/>
              <a:chOff x="0" y="0"/>
              <a:chExt cx="6350000" cy="6350000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39183D"/>
              </a:solidFill>
            </p:spPr>
          </p:sp>
        </p:grpSp>
        <p:sp>
          <p:nvSpPr>
            <p:cNvPr name="TextBox 19" id="19"/>
            <p:cNvSpPr txBox="true"/>
            <p:nvPr/>
          </p:nvSpPr>
          <p:spPr>
            <a:xfrm rot="0">
              <a:off x="206597" y="195549"/>
              <a:ext cx="605583" cy="58093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663"/>
                </a:lnSpc>
                <a:spcBef>
                  <a:spcPct val="0"/>
                </a:spcBef>
              </a:pPr>
              <a:r>
                <a:rPr lang="en-US" b="true" sz="2818" u="none">
                  <a:solidFill>
                    <a:srgbClr val="FFFFFF"/>
                  </a:solidFill>
                  <a:latin typeface="TT Interphases Bold"/>
                  <a:ea typeface="TT Interphases Bold"/>
                  <a:cs typeface="TT Interphases Bold"/>
                  <a:sym typeface="TT Interphases Bold"/>
                </a:rPr>
                <a:t>3</a:t>
              </a: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921164" y="4498279"/>
            <a:ext cx="5703636" cy="904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09"/>
              </a:lnSpc>
            </a:pPr>
            <a:r>
              <a:rPr lang="en-US" sz="5925" b="true">
                <a:solidFill>
                  <a:srgbClr val="E9E8E5"/>
                </a:solidFill>
                <a:latin typeface="Play Bold"/>
                <a:ea typeface="Play Bold"/>
                <a:cs typeface="Play Bold"/>
                <a:sym typeface="Play Bold"/>
              </a:rPr>
              <a:t>Future Work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526269" y="2779372"/>
            <a:ext cx="7733031" cy="398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20"/>
              </a:lnSpc>
              <a:spcBef>
                <a:spcPct val="0"/>
              </a:spcBef>
            </a:pPr>
            <a:r>
              <a:rPr lang="en-US" b="true" sz="2400">
                <a:solidFill>
                  <a:srgbClr val="2D2E32"/>
                </a:solidFill>
                <a:latin typeface="TT Interphases Bold"/>
                <a:ea typeface="TT Interphases Bold"/>
                <a:cs typeface="TT Interphases Bold"/>
                <a:sym typeface="TT Interphases Bold"/>
              </a:rPr>
              <a:t>Consider additional performance metrics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9526269" y="4925377"/>
            <a:ext cx="7733031" cy="398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20"/>
              </a:lnSpc>
              <a:spcBef>
                <a:spcPct val="0"/>
              </a:spcBef>
            </a:pPr>
            <a:r>
              <a:rPr lang="en-US" b="true" sz="2400">
                <a:solidFill>
                  <a:srgbClr val="2D2E32"/>
                </a:solidFill>
                <a:latin typeface="TT Interphases Bold"/>
                <a:ea typeface="TT Interphases Bold"/>
                <a:cs typeface="TT Interphases Bold"/>
                <a:sym typeface="TT Interphases Bold"/>
              </a:rPr>
              <a:t>Integrate into a GUI based program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9526269" y="7099823"/>
            <a:ext cx="7733031" cy="398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20"/>
              </a:lnSpc>
              <a:spcBef>
                <a:spcPct val="0"/>
              </a:spcBef>
            </a:pPr>
            <a:r>
              <a:rPr lang="en-US" b="true" sz="2400">
                <a:solidFill>
                  <a:srgbClr val="2D2E32"/>
                </a:solidFill>
                <a:latin typeface="TT Interphases Bold"/>
                <a:ea typeface="TT Interphases Bold"/>
                <a:cs typeface="TT Interphases Bold"/>
                <a:sym typeface="TT Interphases Bold"/>
              </a:rPr>
              <a:t>Expand Algorithm to more games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7151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271749"/>
            <a:ext cx="18288000" cy="7960767"/>
          </a:xfrm>
          <a:custGeom>
            <a:avLst/>
            <a:gdLst/>
            <a:ahLst/>
            <a:cxnLst/>
            <a:rect r="r" b="b" t="t" l="l"/>
            <a:pathLst>
              <a:path h="7960767" w="18288000">
                <a:moveTo>
                  <a:pt x="0" y="0"/>
                </a:moveTo>
                <a:lnTo>
                  <a:pt x="18288000" y="0"/>
                </a:lnTo>
                <a:lnTo>
                  <a:pt x="18288000" y="7960767"/>
                </a:lnTo>
                <a:lnTo>
                  <a:pt x="0" y="796076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167" t="0" r="-6167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702871" y="8208256"/>
            <a:ext cx="6882259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E9E8E5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THANK YOU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85F5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530082" y="768366"/>
            <a:ext cx="6729218" cy="1161678"/>
            <a:chOff x="0" y="0"/>
            <a:chExt cx="6242306" cy="107762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243576" cy="1077622"/>
            </a:xfrm>
            <a:custGeom>
              <a:avLst/>
              <a:gdLst/>
              <a:ahLst/>
              <a:cxnLst/>
              <a:rect r="r" b="b" t="t" l="l"/>
              <a:pathLst>
                <a:path h="1077622" w="6243576">
                  <a:moveTo>
                    <a:pt x="5689856" y="1077622"/>
                  </a:moveTo>
                  <a:lnTo>
                    <a:pt x="553720" y="1077622"/>
                  </a:lnTo>
                  <a:cubicBezTo>
                    <a:pt x="247650" y="1077622"/>
                    <a:pt x="0" y="836359"/>
                    <a:pt x="0" y="539427"/>
                  </a:cubicBezTo>
                  <a:cubicBezTo>
                    <a:pt x="0" y="241257"/>
                    <a:pt x="247650" y="0"/>
                    <a:pt x="553720" y="0"/>
                  </a:cubicBezTo>
                  <a:lnTo>
                    <a:pt x="5689856" y="0"/>
                  </a:lnTo>
                  <a:cubicBezTo>
                    <a:pt x="5995926" y="0"/>
                    <a:pt x="6243576" y="241257"/>
                    <a:pt x="6243576" y="539427"/>
                  </a:cubicBezTo>
                  <a:cubicBezTo>
                    <a:pt x="6242306" y="836359"/>
                    <a:pt x="5994656" y="1077622"/>
                    <a:pt x="5689856" y="1077622"/>
                  </a:cubicBezTo>
                  <a:close/>
                </a:path>
              </a:pathLst>
            </a:custGeom>
            <a:solidFill>
              <a:srgbClr val="2E2625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028700" y="1028700"/>
            <a:ext cx="8803986" cy="8229600"/>
            <a:chOff x="0" y="0"/>
            <a:chExt cx="2978138" cy="278384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978139" cy="2783840"/>
            </a:xfrm>
            <a:custGeom>
              <a:avLst/>
              <a:gdLst/>
              <a:ahLst/>
              <a:cxnLst/>
              <a:rect r="r" b="b" t="t" l="l"/>
              <a:pathLst>
                <a:path h="2783840" w="2978139">
                  <a:moveTo>
                    <a:pt x="2853678" y="2783840"/>
                  </a:moveTo>
                  <a:lnTo>
                    <a:pt x="124460" y="2783840"/>
                  </a:lnTo>
                  <a:cubicBezTo>
                    <a:pt x="55880" y="2783840"/>
                    <a:pt x="0" y="2727960"/>
                    <a:pt x="0" y="265938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853679" y="0"/>
                  </a:lnTo>
                  <a:cubicBezTo>
                    <a:pt x="2922258" y="0"/>
                    <a:pt x="2978139" y="55880"/>
                    <a:pt x="2978139" y="124460"/>
                  </a:cubicBezTo>
                  <a:lnTo>
                    <a:pt x="2978139" y="2659380"/>
                  </a:lnTo>
                  <a:cubicBezTo>
                    <a:pt x="2978139" y="2727960"/>
                    <a:pt x="2922258" y="2783840"/>
                    <a:pt x="2853679" y="278384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8325150" y="1375387"/>
            <a:ext cx="989410" cy="260334"/>
            <a:chOff x="0" y="0"/>
            <a:chExt cx="1319213" cy="347112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0" y="0"/>
              <a:ext cx="347112" cy="347112"/>
              <a:chOff x="0" y="0"/>
              <a:chExt cx="6350000" cy="635000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4F2325"/>
              </a:solidFill>
            </p:spPr>
          </p:sp>
        </p:grpSp>
        <p:grpSp>
          <p:nvGrpSpPr>
            <p:cNvPr name="Group 9" id="9"/>
            <p:cNvGrpSpPr/>
            <p:nvPr/>
          </p:nvGrpSpPr>
          <p:grpSpPr>
            <a:xfrm rot="0">
              <a:off x="486051" y="0"/>
              <a:ext cx="347112" cy="347112"/>
              <a:chOff x="0" y="0"/>
              <a:chExt cx="6350000" cy="63500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4F2325"/>
              </a:solidFill>
            </p:spPr>
          </p:sp>
        </p:grpSp>
        <p:grpSp>
          <p:nvGrpSpPr>
            <p:cNvPr name="Group 11" id="11"/>
            <p:cNvGrpSpPr/>
            <p:nvPr/>
          </p:nvGrpSpPr>
          <p:grpSpPr>
            <a:xfrm rot="0">
              <a:off x="972102" y="0"/>
              <a:ext cx="347112" cy="347112"/>
              <a:chOff x="0" y="0"/>
              <a:chExt cx="6350000" cy="6350000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4F2325"/>
              </a:solidFill>
            </p:spPr>
          </p:sp>
        </p:grpSp>
      </p:grpSp>
      <p:grpSp>
        <p:nvGrpSpPr>
          <p:cNvPr name="Group 13" id="13"/>
          <p:cNvGrpSpPr>
            <a:grpSpLocks noChangeAspect="true"/>
          </p:cNvGrpSpPr>
          <p:nvPr/>
        </p:nvGrpSpPr>
        <p:grpSpPr>
          <a:xfrm rot="0">
            <a:off x="10530082" y="2287418"/>
            <a:ext cx="6804024" cy="6804024"/>
            <a:chOff x="0" y="0"/>
            <a:chExt cx="6350000" cy="63500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5715000" y="6350000"/>
                  </a:moveTo>
                  <a:lnTo>
                    <a:pt x="635000" y="6350000"/>
                  </a:lnTo>
                  <a:cubicBezTo>
                    <a:pt x="284480" y="6350000"/>
                    <a:pt x="0" y="6065520"/>
                    <a:pt x="0" y="5715000"/>
                  </a:cubicBezTo>
                  <a:lnTo>
                    <a:pt x="0" y="635000"/>
                  </a:lnTo>
                  <a:cubicBezTo>
                    <a:pt x="0" y="284480"/>
                    <a:pt x="284480" y="0"/>
                    <a:pt x="635000" y="0"/>
                  </a:cubicBezTo>
                  <a:lnTo>
                    <a:pt x="5715000" y="0"/>
                  </a:lnTo>
                  <a:cubicBezTo>
                    <a:pt x="6065520" y="0"/>
                    <a:pt x="6350000" y="284480"/>
                    <a:pt x="6350000" y="635000"/>
                  </a:cubicBezTo>
                  <a:lnTo>
                    <a:pt x="6350000" y="5715000"/>
                  </a:lnTo>
                  <a:cubicBezTo>
                    <a:pt x="6350000" y="6065520"/>
                    <a:pt x="6065520" y="6350000"/>
                    <a:pt x="57150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0" t="0" r="-77777" b="0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5715000" y="19050"/>
                  </a:moveTo>
                  <a:cubicBezTo>
                    <a:pt x="6054090" y="19050"/>
                    <a:pt x="6330950" y="295910"/>
                    <a:pt x="6330950" y="635000"/>
                  </a:cubicBezTo>
                  <a:lnTo>
                    <a:pt x="6330950" y="5715000"/>
                  </a:lnTo>
                  <a:cubicBezTo>
                    <a:pt x="6330950" y="6054090"/>
                    <a:pt x="6054090" y="6330950"/>
                    <a:pt x="5715000" y="6330950"/>
                  </a:cubicBezTo>
                  <a:lnTo>
                    <a:pt x="635000" y="6330950"/>
                  </a:lnTo>
                  <a:cubicBezTo>
                    <a:pt x="295910" y="6330950"/>
                    <a:pt x="19050" y="6054090"/>
                    <a:pt x="19050" y="5715000"/>
                  </a:cubicBezTo>
                  <a:lnTo>
                    <a:pt x="19050" y="635000"/>
                  </a:lnTo>
                  <a:cubicBezTo>
                    <a:pt x="19050" y="295910"/>
                    <a:pt x="295910" y="19050"/>
                    <a:pt x="635000" y="19050"/>
                  </a:cubicBezTo>
                  <a:lnTo>
                    <a:pt x="5715000" y="19050"/>
                  </a:lnTo>
                  <a:moveTo>
                    <a:pt x="5715000" y="0"/>
                  </a:moveTo>
                  <a:lnTo>
                    <a:pt x="635000" y="0"/>
                  </a:lnTo>
                  <a:cubicBezTo>
                    <a:pt x="284480" y="0"/>
                    <a:pt x="0" y="284480"/>
                    <a:pt x="0" y="635000"/>
                  </a:cubicBezTo>
                  <a:lnTo>
                    <a:pt x="0" y="5715000"/>
                  </a:lnTo>
                  <a:cubicBezTo>
                    <a:pt x="0" y="6065520"/>
                    <a:pt x="284480" y="6350000"/>
                    <a:pt x="635000" y="6350000"/>
                  </a:cubicBezTo>
                  <a:lnTo>
                    <a:pt x="5715000" y="6350000"/>
                  </a:lnTo>
                  <a:cubicBezTo>
                    <a:pt x="6065520" y="6350000"/>
                    <a:pt x="6350000" y="6065520"/>
                    <a:pt x="6350000" y="5715000"/>
                  </a:cubicBezTo>
                  <a:lnTo>
                    <a:pt x="6350000" y="635000"/>
                  </a:lnTo>
                  <a:cubicBezTo>
                    <a:pt x="6350000" y="284480"/>
                    <a:pt x="6065520" y="0"/>
                    <a:pt x="5715000" y="0"/>
                  </a:cubicBezTo>
                  <a:lnTo>
                    <a:pt x="5715000" y="0"/>
                  </a:lnTo>
                  <a:close/>
                </a:path>
              </a:pathLst>
            </a:custGeom>
            <a:solidFill>
              <a:srgbClr val="7DC2DF"/>
            </a:solid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11613268" y="915818"/>
            <a:ext cx="4562845" cy="857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b="true" sz="5600">
                <a:solidFill>
                  <a:srgbClr val="FFFFFF"/>
                </a:solidFill>
                <a:latin typeface="Play Bold"/>
                <a:ea typeface="Play Bold"/>
                <a:cs typeface="Play Bold"/>
                <a:sym typeface="Play Bold"/>
              </a:rPr>
              <a:t>Introduction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467611" y="2097154"/>
            <a:ext cx="7352244" cy="66700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26112" indent="-313056" lvl="1">
              <a:lnSpc>
                <a:spcPts val="4060"/>
              </a:lnSpc>
              <a:buFont typeface="Arial"/>
              <a:buChar char="•"/>
            </a:pPr>
            <a:r>
              <a:rPr lang="en-US" sz="29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Decision-making in the g</a:t>
            </a:r>
            <a:r>
              <a:rPr lang="en-US" sz="29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ame is complex due to the dynamic meta and diverse character interactions.</a:t>
            </a:r>
          </a:p>
          <a:p>
            <a:pPr algn="l" marL="626112" indent="-313056" lvl="1">
              <a:lnSpc>
                <a:spcPts val="4060"/>
              </a:lnSpc>
              <a:buFont typeface="Arial"/>
              <a:buChar char="•"/>
            </a:pPr>
            <a:r>
              <a:rPr lang="en-US" sz="29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This project aims to assist players by applying machine learning to analyze past matches and generate strategic recommendations.</a:t>
            </a:r>
          </a:p>
          <a:p>
            <a:pPr algn="l" marL="626112" indent="-313056" lvl="1">
              <a:lnSpc>
                <a:spcPts val="4060"/>
              </a:lnSpc>
              <a:buFont typeface="Arial"/>
              <a:buChar char="•"/>
            </a:pPr>
            <a:r>
              <a:rPr lang="en-US" sz="29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The system consists of three core models: Team Win Prediction, Character Performance Evaluation, and Character Build Recommendation.</a:t>
            </a:r>
          </a:p>
          <a:p>
            <a:pPr algn="l">
              <a:lnSpc>
                <a:spcPts val="4060"/>
              </a:lnSpc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85F5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28700"/>
            <a:ext cx="6910589" cy="4552310"/>
            <a:chOff x="0" y="0"/>
            <a:chExt cx="9214119" cy="6069747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-9525"/>
              <a:ext cx="9214119" cy="14700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8640"/>
                </a:lnSpc>
              </a:pPr>
              <a:r>
                <a:rPr lang="en-US" sz="7200" b="true">
                  <a:solidFill>
                    <a:srgbClr val="E9E8E5"/>
                  </a:solidFill>
                  <a:latin typeface="Play Bold"/>
                  <a:ea typeface="Play Bold"/>
                  <a:cs typeface="Play Bold"/>
                  <a:sym typeface="Play Bold"/>
                </a:rPr>
                <a:t>Objectives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2174657"/>
              <a:ext cx="9214119" cy="38950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777240" indent="-388620" lvl="1">
                <a:lnSpc>
                  <a:spcPts val="4680"/>
                </a:lnSpc>
                <a:buFont typeface="Arial"/>
                <a:buChar char="•"/>
              </a:pPr>
              <a:r>
                <a:rPr lang="en-US" sz="3600">
                  <a:solidFill>
                    <a:srgbClr val="E9E8E5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Predict Team Performance</a:t>
              </a:r>
            </a:p>
            <a:p>
              <a:pPr algn="l" marL="777240" indent="-388620" lvl="1">
                <a:lnSpc>
                  <a:spcPts val="4680"/>
                </a:lnSpc>
                <a:buFont typeface="Arial"/>
                <a:buChar char="•"/>
              </a:pPr>
              <a:r>
                <a:rPr lang="en-US" sz="3600">
                  <a:solidFill>
                    <a:srgbClr val="E9E8E5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Predict Character Suggested Builds</a:t>
              </a:r>
            </a:p>
            <a:p>
              <a:pPr algn="l" marL="777240" indent="-388620" lvl="1">
                <a:lnSpc>
                  <a:spcPts val="4680"/>
                </a:lnSpc>
                <a:buFont typeface="Arial"/>
                <a:buChar char="•"/>
              </a:pPr>
              <a:r>
                <a:rPr lang="en-US" sz="3600">
                  <a:solidFill>
                    <a:srgbClr val="E9E8E5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Predict Individual Character  Performance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9144000" y="1028700"/>
            <a:ext cx="7917349" cy="8229600"/>
          </a:xfrm>
          <a:custGeom>
            <a:avLst/>
            <a:gdLst/>
            <a:ahLst/>
            <a:cxnLst/>
            <a:rect r="r" b="b" t="t" l="l"/>
            <a:pathLst>
              <a:path h="8229600" w="7917349">
                <a:moveTo>
                  <a:pt x="0" y="0"/>
                </a:moveTo>
                <a:lnTo>
                  <a:pt x="7917349" y="0"/>
                </a:lnTo>
                <a:lnTo>
                  <a:pt x="791734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31366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bg>
      <p:bgPr>
        <a:solidFill>
          <a:srgbClr val="685F5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-8443242" y="4006628"/>
            <a:ext cx="35174485" cy="22642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873"/>
              </a:lnSpc>
            </a:pPr>
            <a:r>
              <a:rPr lang="en-US" b="true" sz="14894">
                <a:solidFill>
                  <a:srgbClr val="E9E8E5"/>
                </a:solidFill>
                <a:latin typeface="Play Bold"/>
                <a:ea typeface="Play Bold"/>
                <a:cs typeface="Play Bold"/>
                <a:sym typeface="Play Bold"/>
              </a:rPr>
              <a:t>Methodology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85F5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358042"/>
            <a:ext cx="8856238" cy="6376492"/>
          </a:xfrm>
          <a:custGeom>
            <a:avLst/>
            <a:gdLst/>
            <a:ahLst/>
            <a:cxnLst/>
            <a:rect r="r" b="b" t="t" l="l"/>
            <a:pathLst>
              <a:path h="6376492" w="8856238">
                <a:moveTo>
                  <a:pt x="0" y="0"/>
                </a:moveTo>
                <a:lnTo>
                  <a:pt x="8856238" y="0"/>
                </a:lnTo>
                <a:lnTo>
                  <a:pt x="8856238" y="6376492"/>
                </a:lnTo>
                <a:lnTo>
                  <a:pt x="0" y="63764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509258" y="1358042"/>
            <a:ext cx="6750042" cy="3383459"/>
          </a:xfrm>
          <a:custGeom>
            <a:avLst/>
            <a:gdLst/>
            <a:ahLst/>
            <a:cxnLst/>
            <a:rect r="r" b="b" t="t" l="l"/>
            <a:pathLst>
              <a:path h="3383459" w="6750042">
                <a:moveTo>
                  <a:pt x="0" y="0"/>
                </a:moveTo>
                <a:lnTo>
                  <a:pt x="6750042" y="0"/>
                </a:lnTo>
                <a:lnTo>
                  <a:pt x="6750042" y="3383459"/>
                </a:lnTo>
                <a:lnTo>
                  <a:pt x="0" y="338345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740295" y="8701087"/>
            <a:ext cx="13038010" cy="1104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640"/>
              </a:lnSpc>
            </a:pPr>
            <a:r>
              <a:rPr lang="en-US" sz="7200" b="true">
                <a:solidFill>
                  <a:srgbClr val="E9E8E5"/>
                </a:solidFill>
                <a:latin typeface="Play Bold"/>
                <a:ea typeface="Play Bold"/>
                <a:cs typeface="Play Bold"/>
                <a:sym typeface="Play Bold"/>
              </a:rPr>
              <a:t>Data Gathering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85F5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028700"/>
            <a:ext cx="7379120" cy="5921770"/>
          </a:xfrm>
          <a:custGeom>
            <a:avLst/>
            <a:gdLst/>
            <a:ahLst/>
            <a:cxnLst/>
            <a:rect r="r" b="b" t="t" l="l"/>
            <a:pathLst>
              <a:path h="5921770" w="7379120">
                <a:moveTo>
                  <a:pt x="0" y="0"/>
                </a:moveTo>
                <a:lnTo>
                  <a:pt x="7379120" y="0"/>
                </a:lnTo>
                <a:lnTo>
                  <a:pt x="7379120" y="5921770"/>
                </a:lnTo>
                <a:lnTo>
                  <a:pt x="0" y="59217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144000" y="1846533"/>
            <a:ext cx="7882491" cy="4286104"/>
          </a:xfrm>
          <a:custGeom>
            <a:avLst/>
            <a:gdLst/>
            <a:ahLst/>
            <a:cxnLst/>
            <a:rect r="r" b="b" t="t" l="l"/>
            <a:pathLst>
              <a:path h="4286104" w="7882491">
                <a:moveTo>
                  <a:pt x="0" y="0"/>
                </a:moveTo>
                <a:lnTo>
                  <a:pt x="7882491" y="0"/>
                </a:lnTo>
                <a:lnTo>
                  <a:pt x="7882491" y="4286104"/>
                </a:lnTo>
                <a:lnTo>
                  <a:pt x="0" y="42861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7450639" y="2446535"/>
            <a:ext cx="3086100" cy="3086100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E9E8E5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165100"/>
              <a:ext cx="711200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0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0740295" y="8701087"/>
            <a:ext cx="13038010" cy="1104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640"/>
              </a:lnSpc>
            </a:pPr>
            <a:r>
              <a:rPr lang="en-US" sz="7200" b="true">
                <a:solidFill>
                  <a:srgbClr val="E9E8E5"/>
                </a:solidFill>
                <a:latin typeface="Play Bold"/>
                <a:ea typeface="Play Bold"/>
                <a:cs typeface="Play Bold"/>
                <a:sym typeface="Play Bold"/>
              </a:rPr>
              <a:t>Data Gathering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85F5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683001" y="1654561"/>
            <a:ext cx="12921998" cy="6977879"/>
          </a:xfrm>
          <a:custGeom>
            <a:avLst/>
            <a:gdLst/>
            <a:ahLst/>
            <a:cxnLst/>
            <a:rect r="r" b="b" t="t" l="l"/>
            <a:pathLst>
              <a:path h="6977879" w="12921998">
                <a:moveTo>
                  <a:pt x="0" y="0"/>
                </a:moveTo>
                <a:lnTo>
                  <a:pt x="12921998" y="0"/>
                </a:lnTo>
                <a:lnTo>
                  <a:pt x="12921998" y="6977878"/>
                </a:lnTo>
                <a:lnTo>
                  <a:pt x="0" y="69778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740295" y="8701087"/>
            <a:ext cx="13038010" cy="1104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640"/>
              </a:lnSpc>
            </a:pPr>
            <a:r>
              <a:rPr lang="en-US" sz="7200" b="true">
                <a:solidFill>
                  <a:srgbClr val="E9E8E5"/>
                </a:solidFill>
                <a:latin typeface="Play Bold"/>
                <a:ea typeface="Play Bold"/>
                <a:cs typeface="Play Bold"/>
                <a:sym typeface="Play Bold"/>
              </a:rPr>
              <a:t>Data Gathering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>
  <p:cSld>
    <p:bg>
      <p:bgPr>
        <a:solidFill>
          <a:srgbClr val="685F5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840416" y="1428326"/>
            <a:ext cx="2611191" cy="968681"/>
            <a:chOff x="0" y="0"/>
            <a:chExt cx="3084415" cy="114423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084415" cy="1144234"/>
            </a:xfrm>
            <a:custGeom>
              <a:avLst/>
              <a:gdLst/>
              <a:ahLst/>
              <a:cxnLst/>
              <a:rect r="r" b="b" t="t" l="l"/>
              <a:pathLst>
                <a:path h="1144234" w="3084415">
                  <a:moveTo>
                    <a:pt x="2959955" y="1144234"/>
                  </a:moveTo>
                  <a:lnTo>
                    <a:pt x="124460" y="1144234"/>
                  </a:lnTo>
                  <a:cubicBezTo>
                    <a:pt x="55880" y="1144234"/>
                    <a:pt x="0" y="1088354"/>
                    <a:pt x="0" y="101977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959955" y="0"/>
                  </a:lnTo>
                  <a:cubicBezTo>
                    <a:pt x="3028535" y="0"/>
                    <a:pt x="3084415" y="55880"/>
                    <a:pt x="3084415" y="124460"/>
                  </a:cubicBezTo>
                  <a:lnTo>
                    <a:pt x="3084415" y="1019774"/>
                  </a:lnTo>
                  <a:cubicBezTo>
                    <a:pt x="3084415" y="1088354"/>
                    <a:pt x="3028535" y="1144234"/>
                    <a:pt x="2959955" y="1144234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7596447" y="4339978"/>
            <a:ext cx="3097117" cy="968681"/>
            <a:chOff x="0" y="0"/>
            <a:chExt cx="3658405" cy="114423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658405" cy="1144234"/>
            </a:xfrm>
            <a:custGeom>
              <a:avLst/>
              <a:gdLst/>
              <a:ahLst/>
              <a:cxnLst/>
              <a:rect r="r" b="b" t="t" l="l"/>
              <a:pathLst>
                <a:path h="1144234" w="3658405">
                  <a:moveTo>
                    <a:pt x="3533944" y="1144234"/>
                  </a:moveTo>
                  <a:lnTo>
                    <a:pt x="124460" y="1144234"/>
                  </a:lnTo>
                  <a:cubicBezTo>
                    <a:pt x="55880" y="1144234"/>
                    <a:pt x="0" y="1088354"/>
                    <a:pt x="0" y="101977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533945" y="0"/>
                  </a:lnTo>
                  <a:cubicBezTo>
                    <a:pt x="3602525" y="0"/>
                    <a:pt x="3658405" y="55880"/>
                    <a:pt x="3658405" y="124460"/>
                  </a:cubicBezTo>
                  <a:lnTo>
                    <a:pt x="3658405" y="1019774"/>
                  </a:lnTo>
                  <a:cubicBezTo>
                    <a:pt x="3658405" y="1088354"/>
                    <a:pt x="3602525" y="1144234"/>
                    <a:pt x="3533945" y="1144234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7590411" y="2882782"/>
            <a:ext cx="3097117" cy="968681"/>
            <a:chOff x="0" y="0"/>
            <a:chExt cx="3658405" cy="114423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658405" cy="1144234"/>
            </a:xfrm>
            <a:custGeom>
              <a:avLst/>
              <a:gdLst/>
              <a:ahLst/>
              <a:cxnLst/>
              <a:rect r="r" b="b" t="t" l="l"/>
              <a:pathLst>
                <a:path h="1144234" w="3658405">
                  <a:moveTo>
                    <a:pt x="3533944" y="1144234"/>
                  </a:moveTo>
                  <a:lnTo>
                    <a:pt x="124460" y="1144234"/>
                  </a:lnTo>
                  <a:cubicBezTo>
                    <a:pt x="55880" y="1144234"/>
                    <a:pt x="0" y="1088354"/>
                    <a:pt x="0" y="101977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533945" y="0"/>
                  </a:lnTo>
                  <a:cubicBezTo>
                    <a:pt x="3602525" y="0"/>
                    <a:pt x="3658405" y="55880"/>
                    <a:pt x="3658405" y="124460"/>
                  </a:cubicBezTo>
                  <a:lnTo>
                    <a:pt x="3658405" y="1019774"/>
                  </a:lnTo>
                  <a:cubicBezTo>
                    <a:pt x="3658405" y="1088354"/>
                    <a:pt x="3602525" y="1144234"/>
                    <a:pt x="3533945" y="1144234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7590411" y="5797173"/>
            <a:ext cx="3097117" cy="968681"/>
            <a:chOff x="0" y="0"/>
            <a:chExt cx="3658405" cy="114423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658405" cy="1144234"/>
            </a:xfrm>
            <a:custGeom>
              <a:avLst/>
              <a:gdLst/>
              <a:ahLst/>
              <a:cxnLst/>
              <a:rect r="r" b="b" t="t" l="l"/>
              <a:pathLst>
                <a:path h="1144234" w="3658405">
                  <a:moveTo>
                    <a:pt x="3533944" y="1144234"/>
                  </a:moveTo>
                  <a:lnTo>
                    <a:pt x="124460" y="1144234"/>
                  </a:lnTo>
                  <a:cubicBezTo>
                    <a:pt x="55880" y="1144234"/>
                    <a:pt x="0" y="1088354"/>
                    <a:pt x="0" y="101977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533945" y="0"/>
                  </a:lnTo>
                  <a:cubicBezTo>
                    <a:pt x="3602525" y="0"/>
                    <a:pt x="3658405" y="55880"/>
                    <a:pt x="3658405" y="124460"/>
                  </a:cubicBezTo>
                  <a:lnTo>
                    <a:pt x="3658405" y="1019774"/>
                  </a:lnTo>
                  <a:cubicBezTo>
                    <a:pt x="3658405" y="1088354"/>
                    <a:pt x="3602525" y="1144234"/>
                    <a:pt x="3533945" y="1144234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7598459" y="7251629"/>
            <a:ext cx="3097117" cy="968681"/>
            <a:chOff x="0" y="0"/>
            <a:chExt cx="3658405" cy="1144234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3658405" cy="1144234"/>
            </a:xfrm>
            <a:custGeom>
              <a:avLst/>
              <a:gdLst/>
              <a:ahLst/>
              <a:cxnLst/>
              <a:rect r="r" b="b" t="t" l="l"/>
              <a:pathLst>
                <a:path h="1144234" w="3658405">
                  <a:moveTo>
                    <a:pt x="3533944" y="1144234"/>
                  </a:moveTo>
                  <a:lnTo>
                    <a:pt x="124460" y="1144234"/>
                  </a:lnTo>
                  <a:cubicBezTo>
                    <a:pt x="55880" y="1144234"/>
                    <a:pt x="0" y="1088354"/>
                    <a:pt x="0" y="101977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533945" y="0"/>
                  </a:lnTo>
                  <a:cubicBezTo>
                    <a:pt x="3602525" y="0"/>
                    <a:pt x="3658405" y="55880"/>
                    <a:pt x="3658405" y="124460"/>
                  </a:cubicBezTo>
                  <a:lnTo>
                    <a:pt x="3658405" y="1019774"/>
                  </a:lnTo>
                  <a:cubicBezTo>
                    <a:pt x="3658405" y="1088354"/>
                    <a:pt x="3602525" y="1144234"/>
                    <a:pt x="3533945" y="1144234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7600471" y="8706085"/>
            <a:ext cx="3097117" cy="968681"/>
            <a:chOff x="0" y="0"/>
            <a:chExt cx="3658405" cy="1144234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3658405" cy="1144234"/>
            </a:xfrm>
            <a:custGeom>
              <a:avLst/>
              <a:gdLst/>
              <a:ahLst/>
              <a:cxnLst/>
              <a:rect r="r" b="b" t="t" l="l"/>
              <a:pathLst>
                <a:path h="1144234" w="3658405">
                  <a:moveTo>
                    <a:pt x="3533944" y="1144234"/>
                  </a:moveTo>
                  <a:lnTo>
                    <a:pt x="124460" y="1144234"/>
                  </a:lnTo>
                  <a:cubicBezTo>
                    <a:pt x="55880" y="1144234"/>
                    <a:pt x="0" y="1088354"/>
                    <a:pt x="0" y="101977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533945" y="0"/>
                  </a:lnTo>
                  <a:cubicBezTo>
                    <a:pt x="3602525" y="0"/>
                    <a:pt x="3658405" y="55880"/>
                    <a:pt x="3658405" y="124460"/>
                  </a:cubicBezTo>
                  <a:lnTo>
                    <a:pt x="3658405" y="1019774"/>
                  </a:lnTo>
                  <a:cubicBezTo>
                    <a:pt x="3658405" y="1088354"/>
                    <a:pt x="3602525" y="1144234"/>
                    <a:pt x="3533945" y="1144234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0120355" y="1912667"/>
            <a:ext cx="1154467" cy="1154467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812800"/>
                  </a:moveTo>
                  <a:lnTo>
                    <a:pt x="0" y="406400"/>
                  </a:lnTo>
                  <a:lnTo>
                    <a:pt x="203200" y="40640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609600" y="406400"/>
                  </a:lnTo>
                  <a:lnTo>
                    <a:pt x="812800" y="406400"/>
                  </a:lnTo>
                  <a:lnTo>
                    <a:pt x="406400" y="812800"/>
                  </a:lnTo>
                  <a:close/>
                </a:path>
              </a:pathLst>
            </a:custGeom>
            <a:solidFill>
              <a:srgbClr val="F17748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203200" y="-38100"/>
              <a:ext cx="406400" cy="7493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0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0" y="-9525"/>
            <a:ext cx="13038010" cy="1104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640"/>
              </a:lnSpc>
            </a:pPr>
            <a:r>
              <a:rPr lang="en-US" sz="7200" b="true">
                <a:solidFill>
                  <a:srgbClr val="E9E8E5"/>
                </a:solidFill>
                <a:latin typeface="Play Bold"/>
                <a:ea typeface="Play Bold"/>
                <a:cs typeface="Play Bold"/>
                <a:sym typeface="Play Bold"/>
              </a:rPr>
              <a:t>Model Overview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840416" y="1645967"/>
            <a:ext cx="2611191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80"/>
              </a:lnSpc>
              <a:spcBef>
                <a:spcPct val="0"/>
              </a:spcBef>
            </a:pPr>
            <a:r>
              <a:rPr lang="en-US" b="true" sz="3400">
                <a:solidFill>
                  <a:srgbClr val="152544"/>
                </a:solidFill>
                <a:latin typeface="Play Bold"/>
                <a:ea typeface="Play Bold"/>
                <a:cs typeface="Play Bold"/>
                <a:sym typeface="Play Bold"/>
              </a:rPr>
              <a:t>Dataset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7598459" y="4557618"/>
            <a:ext cx="3095105" cy="466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0"/>
              </a:lnSpc>
              <a:spcBef>
                <a:spcPct val="0"/>
              </a:spcBef>
            </a:pPr>
            <a:r>
              <a:rPr lang="en-US" b="true" sz="3000">
                <a:solidFill>
                  <a:srgbClr val="152544"/>
                </a:solidFill>
                <a:latin typeface="Play Bold"/>
                <a:ea typeface="Play Bold"/>
                <a:cs typeface="Play Bold"/>
                <a:sym typeface="Play Bold"/>
              </a:rPr>
              <a:t>Train-Test Split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7592423" y="2948022"/>
            <a:ext cx="3095105" cy="838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0"/>
              </a:lnSpc>
              <a:spcBef>
                <a:spcPct val="0"/>
              </a:spcBef>
            </a:pPr>
            <a:r>
              <a:rPr lang="en-US" b="true" sz="2800">
                <a:solidFill>
                  <a:srgbClr val="152544"/>
                </a:solidFill>
                <a:latin typeface="Play Bold"/>
                <a:ea typeface="Play Bold"/>
                <a:cs typeface="Play Bold"/>
                <a:sym typeface="Play Bold"/>
              </a:rPr>
              <a:t>Feature Engineering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7592423" y="6014814"/>
            <a:ext cx="3095105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80"/>
              </a:lnSpc>
              <a:spcBef>
                <a:spcPct val="0"/>
              </a:spcBef>
            </a:pPr>
            <a:r>
              <a:rPr lang="en-US" b="true" sz="3400">
                <a:solidFill>
                  <a:srgbClr val="152544"/>
                </a:solidFill>
                <a:latin typeface="Play Bold"/>
                <a:ea typeface="Play Bold"/>
                <a:cs typeface="Play Bold"/>
                <a:sym typeface="Play Bold"/>
              </a:rPr>
              <a:t>Preprocessing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7600471" y="7469270"/>
            <a:ext cx="3095105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40"/>
              </a:lnSpc>
              <a:spcBef>
                <a:spcPct val="0"/>
              </a:spcBef>
            </a:pPr>
            <a:r>
              <a:rPr lang="en-US" b="true" sz="3200">
                <a:solidFill>
                  <a:srgbClr val="152544"/>
                </a:solidFill>
                <a:latin typeface="Play Bold"/>
                <a:ea typeface="Play Bold"/>
                <a:cs typeface="Play Bold"/>
                <a:sym typeface="Play Bold"/>
              </a:rPr>
              <a:t>Model Training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7602483" y="8923725"/>
            <a:ext cx="3095105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40"/>
              </a:lnSpc>
              <a:spcBef>
                <a:spcPct val="0"/>
              </a:spcBef>
            </a:pPr>
            <a:r>
              <a:rPr lang="en-US" b="true" sz="3200">
                <a:solidFill>
                  <a:srgbClr val="152544"/>
                </a:solidFill>
                <a:latin typeface="Play Bold"/>
                <a:ea typeface="Play Bold"/>
                <a:cs typeface="Play Bold"/>
                <a:sym typeface="Play Bold"/>
              </a:rPr>
              <a:t>Evaluation</a:t>
            </a:r>
          </a:p>
        </p:txBody>
      </p:sp>
      <p:grpSp>
        <p:nvGrpSpPr>
          <p:cNvPr name="Group 24" id="24"/>
          <p:cNvGrpSpPr/>
          <p:nvPr/>
        </p:nvGrpSpPr>
        <p:grpSpPr>
          <a:xfrm rot="0">
            <a:off x="10120355" y="3519857"/>
            <a:ext cx="1154467" cy="1154467"/>
            <a:chOff x="0" y="0"/>
            <a:chExt cx="812800" cy="8128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812800"/>
                  </a:moveTo>
                  <a:lnTo>
                    <a:pt x="0" y="406400"/>
                  </a:lnTo>
                  <a:lnTo>
                    <a:pt x="203200" y="40640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609600" y="406400"/>
                  </a:lnTo>
                  <a:lnTo>
                    <a:pt x="812800" y="406400"/>
                  </a:lnTo>
                  <a:lnTo>
                    <a:pt x="406400" y="812800"/>
                  </a:lnTo>
                  <a:close/>
                </a:path>
              </a:pathLst>
            </a:custGeom>
            <a:solidFill>
              <a:srgbClr val="F17748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203200" y="-38100"/>
              <a:ext cx="406400" cy="7493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0"/>
                </a:lnSpc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10120355" y="4974313"/>
            <a:ext cx="1154467" cy="1154467"/>
            <a:chOff x="0" y="0"/>
            <a:chExt cx="812800" cy="8128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812800"/>
                  </a:moveTo>
                  <a:lnTo>
                    <a:pt x="0" y="406400"/>
                  </a:lnTo>
                  <a:lnTo>
                    <a:pt x="203200" y="40640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609600" y="406400"/>
                  </a:lnTo>
                  <a:lnTo>
                    <a:pt x="812800" y="406400"/>
                  </a:lnTo>
                  <a:lnTo>
                    <a:pt x="406400" y="812800"/>
                  </a:lnTo>
                  <a:close/>
                </a:path>
              </a:pathLst>
            </a:custGeom>
            <a:solidFill>
              <a:srgbClr val="F17748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203200" y="-38100"/>
              <a:ext cx="406400" cy="7493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0"/>
                </a:lnSpc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10120355" y="6567215"/>
            <a:ext cx="1154467" cy="1154467"/>
            <a:chOff x="0" y="0"/>
            <a:chExt cx="812800" cy="81280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812800"/>
                  </a:moveTo>
                  <a:lnTo>
                    <a:pt x="0" y="406400"/>
                  </a:lnTo>
                  <a:lnTo>
                    <a:pt x="203200" y="40640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609600" y="406400"/>
                  </a:lnTo>
                  <a:lnTo>
                    <a:pt x="812800" y="406400"/>
                  </a:lnTo>
                  <a:lnTo>
                    <a:pt x="406400" y="812800"/>
                  </a:lnTo>
                  <a:close/>
                </a:path>
              </a:pathLst>
            </a:custGeom>
            <a:solidFill>
              <a:srgbClr val="F17748"/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203200" y="-38100"/>
              <a:ext cx="406400" cy="7493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0"/>
                </a:lnSpc>
              </a:pP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10110295" y="8128852"/>
            <a:ext cx="1154467" cy="1154467"/>
            <a:chOff x="0" y="0"/>
            <a:chExt cx="812800" cy="812800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812800"/>
                  </a:moveTo>
                  <a:lnTo>
                    <a:pt x="0" y="406400"/>
                  </a:lnTo>
                  <a:lnTo>
                    <a:pt x="203200" y="40640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609600" y="406400"/>
                  </a:lnTo>
                  <a:lnTo>
                    <a:pt x="812800" y="406400"/>
                  </a:lnTo>
                  <a:lnTo>
                    <a:pt x="406400" y="812800"/>
                  </a:lnTo>
                  <a:close/>
                </a:path>
              </a:pathLst>
            </a:custGeom>
            <a:solidFill>
              <a:srgbClr val="F17748"/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203200" y="-38100"/>
              <a:ext cx="406400" cy="7493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0"/>
                </a:lnSpc>
              </a:p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DAGnISkcXl0</dc:identifier>
  <dcterms:modified xsi:type="dcterms:W3CDTF">2011-08-01T06:04:30Z</dcterms:modified>
  <cp:revision>1</cp:revision>
  <dc:title>Asul Puti Digitalism Basic Simpleng Presentasyon</dc:title>
</cp:coreProperties>
</file>